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4"/>
  </p:sldMasterIdLst>
  <p:notesMasterIdLst>
    <p:notesMasterId r:id="rId26"/>
  </p:notesMasterIdLst>
  <p:handoutMasterIdLst>
    <p:handoutMasterId r:id="rId27"/>
  </p:handoutMasterIdLst>
  <p:sldIdLst>
    <p:sldId id="256" r:id="rId5"/>
    <p:sldId id="257" r:id="rId6"/>
    <p:sldId id="258" r:id="rId7"/>
    <p:sldId id="259" r:id="rId8"/>
    <p:sldId id="263" r:id="rId9"/>
    <p:sldId id="264" r:id="rId10"/>
    <p:sldId id="265" r:id="rId11"/>
    <p:sldId id="266" r:id="rId12"/>
    <p:sldId id="267" r:id="rId13"/>
    <p:sldId id="268" r:id="rId14"/>
    <p:sldId id="261" r:id="rId15"/>
    <p:sldId id="272" r:id="rId16"/>
    <p:sldId id="273" r:id="rId17"/>
    <p:sldId id="275" r:id="rId18"/>
    <p:sldId id="277" r:id="rId19"/>
    <p:sldId id="278" r:id="rId20"/>
    <p:sldId id="274" r:id="rId21"/>
    <p:sldId id="279" r:id="rId22"/>
    <p:sldId id="280" r:id="rId23"/>
    <p:sldId id="281" r:id="rId24"/>
    <p:sldId id="282" r:id="rId25"/>
  </p:sldIdLst>
  <p:sldSz cx="9144000" cy="5143500" type="screen16x9"/>
  <p:notesSz cx="7023100" cy="9309100"/>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8DB"/>
    <a:srgbClr val="00549F"/>
    <a:srgbClr val="FDC82F"/>
    <a:srgbClr val="00338D"/>
    <a:srgbClr val="D0103A"/>
    <a:srgbClr val="008542"/>
    <a:srgbClr val="E37222"/>
    <a:srgbClr val="8224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24" autoAdjust="0"/>
    <p:restoredTop sz="94639"/>
  </p:normalViewPr>
  <p:slideViewPr>
    <p:cSldViewPr snapToGrid="0">
      <p:cViewPr varScale="1">
        <p:scale>
          <a:sx n="77" d="100"/>
          <a:sy n="77" d="100"/>
        </p:scale>
        <p:origin x="-96" y="-1116"/>
      </p:cViewPr>
      <p:guideLst>
        <p:guide orient="horz" pos="162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39" name="Rectangle 3"/>
          <p:cNvSpPr>
            <a:spLocks noGrp="1" noChangeArrowheads="1"/>
          </p:cNvSpPr>
          <p:nvPr>
            <p:ph type="dt" sz="quarter" idx="1"/>
          </p:nvPr>
        </p:nvSpPr>
        <p:spPr bwMode="auto">
          <a:xfrm>
            <a:off x="3978275"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smtClean="0">
                <a:latin typeface="Arial" pitchFamily="34" charset="0"/>
              </a:defRPr>
            </a:lvl1pPr>
          </a:lstStyle>
          <a:p>
            <a:pPr>
              <a:defRPr/>
            </a:pPr>
            <a:endParaRPr lang="it-IT" dirty="0"/>
          </a:p>
        </p:txBody>
      </p:sp>
      <p:sp>
        <p:nvSpPr>
          <p:cNvPr id="628740" name="Rectangle 4"/>
          <p:cNvSpPr>
            <a:spLocks noGrp="1" noChangeArrowheads="1"/>
          </p:cNvSpPr>
          <p:nvPr>
            <p:ph type="ftr" sz="quarter" idx="2"/>
          </p:nvPr>
        </p:nvSpPr>
        <p:spPr bwMode="auto">
          <a:xfrm>
            <a:off x="0"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41" name="Rectangle 5"/>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smtClean="0">
                <a:latin typeface="Arial" pitchFamily="34" charset="0"/>
              </a:defRPr>
            </a:lvl1pPr>
          </a:lstStyle>
          <a:p>
            <a:pPr>
              <a:defRPr/>
            </a:pPr>
            <a:fld id="{A5B780D0-5C7F-422C-931C-25201BE19360}" type="slidenum">
              <a:rPr lang="it-IT"/>
              <a:pPr>
                <a:defRPr/>
              </a:pPr>
              <a:t>‹#›</a:t>
            </a:fld>
            <a:endParaRPr lang="it-IT" dirty="0"/>
          </a:p>
        </p:txBody>
      </p:sp>
    </p:spTree>
    <p:extLst>
      <p:ext uri="{BB962C8B-B14F-4D97-AF65-F5344CB8AC3E}">
        <p14:creationId xmlns:p14="http://schemas.microsoft.com/office/powerpoint/2010/main" val="3125045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14663"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smtClean="0"/>
            </a:lvl1pPr>
          </a:lstStyle>
          <a:p>
            <a:pPr>
              <a:defRPr/>
            </a:pPr>
            <a:endParaRPr lang="en-US" dirty="0"/>
          </a:p>
        </p:txBody>
      </p:sp>
      <p:sp>
        <p:nvSpPr>
          <p:cNvPr id="58371" name="Rectangle 3"/>
          <p:cNvSpPr>
            <a:spLocks noGrp="1" noChangeArrowheads="1"/>
          </p:cNvSpPr>
          <p:nvPr>
            <p:ph type="dt" idx="1"/>
          </p:nvPr>
        </p:nvSpPr>
        <p:spPr bwMode="auto">
          <a:xfrm>
            <a:off x="3995738" y="0"/>
            <a:ext cx="3014662"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smtClean="0"/>
            </a:lvl1pPr>
          </a:lstStyle>
          <a:p>
            <a:pPr>
              <a:defRPr/>
            </a:pPr>
            <a:fld id="{A6888345-B3D3-4351-A7A9-F936F5935E41}" type="datetimeFigureOut">
              <a:rPr lang="en-US"/>
              <a:pPr>
                <a:defRPr/>
              </a:pPr>
              <a:t>11/12/2019</a:t>
            </a:fld>
            <a:endParaRPr lang="en-US" dirty="0"/>
          </a:p>
        </p:txBody>
      </p:sp>
      <p:sp>
        <p:nvSpPr>
          <p:cNvPr id="11268" name="Rectangle 4"/>
          <p:cNvSpPr>
            <a:spLocks noGrp="1" noRot="1" noChangeAspect="1" noChangeArrowheads="1" noTextEdit="1"/>
          </p:cNvSpPr>
          <p:nvPr>
            <p:ph type="sldImg" idx="2"/>
          </p:nvPr>
        </p:nvSpPr>
        <p:spPr bwMode="auto">
          <a:xfrm>
            <a:off x="463550" y="693738"/>
            <a:ext cx="6157913" cy="3465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04875" y="4435475"/>
            <a:ext cx="5200650" cy="4159250"/>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8374" name="Rectangle 6"/>
          <p:cNvSpPr>
            <a:spLocks noGrp="1" noChangeArrowheads="1"/>
          </p:cNvSpPr>
          <p:nvPr>
            <p:ph type="ftr" sz="quarter" idx="4"/>
          </p:nvPr>
        </p:nvSpPr>
        <p:spPr bwMode="auto">
          <a:xfrm>
            <a:off x="0" y="8870950"/>
            <a:ext cx="3014663"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smtClean="0"/>
            </a:lvl1pPr>
          </a:lstStyle>
          <a:p>
            <a:pPr>
              <a:defRPr/>
            </a:pPr>
            <a:endParaRPr lang="en-US" dirty="0"/>
          </a:p>
        </p:txBody>
      </p:sp>
      <p:sp>
        <p:nvSpPr>
          <p:cNvPr id="58375" name="Rectangle 7"/>
          <p:cNvSpPr>
            <a:spLocks noGrp="1" noChangeArrowheads="1"/>
          </p:cNvSpPr>
          <p:nvPr>
            <p:ph type="sldNum" sz="quarter" idx="5"/>
          </p:nvPr>
        </p:nvSpPr>
        <p:spPr bwMode="auto">
          <a:xfrm>
            <a:off x="3995738" y="8870950"/>
            <a:ext cx="3014662"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smtClean="0"/>
            </a:lvl1pPr>
          </a:lstStyle>
          <a:p>
            <a:pPr>
              <a:defRPr/>
            </a:pPr>
            <a:fld id="{D8DF57D7-2670-4E78-96DD-D9B22805124F}" type="slidenum">
              <a:rPr lang="en-US"/>
              <a:pPr>
                <a:defRPr/>
              </a:pPr>
              <a:t>‹#›</a:t>
            </a:fld>
            <a:endParaRPr lang="en-US" dirty="0"/>
          </a:p>
        </p:txBody>
      </p:sp>
    </p:spTree>
    <p:extLst>
      <p:ext uri="{BB962C8B-B14F-4D97-AF65-F5344CB8AC3E}">
        <p14:creationId xmlns:p14="http://schemas.microsoft.com/office/powerpoint/2010/main" val="13844303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693738"/>
            <a:ext cx="6157913" cy="34655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397CFC-BBCE-4937-A9E1-480E298727CB}" type="slidenum">
              <a:rPr lang="fr-BE" smtClean="0"/>
              <a:pPr>
                <a:defRPr/>
              </a:pPr>
              <a:t>5</a:t>
            </a:fld>
            <a:endParaRPr lang="fr-BE" dirty="0"/>
          </a:p>
        </p:txBody>
      </p:sp>
    </p:spTree>
    <p:extLst>
      <p:ext uri="{BB962C8B-B14F-4D97-AF65-F5344CB8AC3E}">
        <p14:creationId xmlns:p14="http://schemas.microsoft.com/office/powerpoint/2010/main" val="2520298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693738"/>
            <a:ext cx="6157913" cy="34655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397CFC-BBCE-4937-A9E1-480E298727CB}" type="slidenum">
              <a:rPr lang="fr-BE" smtClean="0"/>
              <a:pPr>
                <a:defRPr/>
              </a:pPr>
              <a:t>15</a:t>
            </a:fld>
            <a:endParaRPr lang="fr-BE" dirty="0"/>
          </a:p>
        </p:txBody>
      </p:sp>
    </p:spTree>
    <p:extLst>
      <p:ext uri="{BB962C8B-B14F-4D97-AF65-F5344CB8AC3E}">
        <p14:creationId xmlns:p14="http://schemas.microsoft.com/office/powerpoint/2010/main" val="2520298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693738"/>
            <a:ext cx="6157913" cy="34655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397CFC-BBCE-4937-A9E1-480E298727CB}" type="slidenum">
              <a:rPr lang="fr-BE" smtClean="0"/>
              <a:pPr>
                <a:defRPr/>
              </a:pPr>
              <a:t>16</a:t>
            </a:fld>
            <a:endParaRPr lang="fr-BE" dirty="0"/>
          </a:p>
        </p:txBody>
      </p:sp>
    </p:spTree>
    <p:extLst>
      <p:ext uri="{BB962C8B-B14F-4D97-AF65-F5344CB8AC3E}">
        <p14:creationId xmlns:p14="http://schemas.microsoft.com/office/powerpoint/2010/main" val="2520298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693738"/>
            <a:ext cx="6157913" cy="34655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397CFC-BBCE-4937-A9E1-480E298727CB}" type="slidenum">
              <a:rPr lang="fr-BE" smtClean="0"/>
              <a:pPr>
                <a:defRPr/>
              </a:pPr>
              <a:t>18</a:t>
            </a:fld>
            <a:endParaRPr lang="fr-BE" dirty="0"/>
          </a:p>
        </p:txBody>
      </p:sp>
    </p:spTree>
    <p:extLst>
      <p:ext uri="{BB962C8B-B14F-4D97-AF65-F5344CB8AC3E}">
        <p14:creationId xmlns:p14="http://schemas.microsoft.com/office/powerpoint/2010/main" val="2520298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693738"/>
            <a:ext cx="6157913" cy="34655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397CFC-BBCE-4937-A9E1-480E298727CB}" type="slidenum">
              <a:rPr lang="fr-BE" smtClean="0"/>
              <a:pPr>
                <a:defRPr/>
              </a:pPr>
              <a:t>19</a:t>
            </a:fld>
            <a:endParaRPr lang="fr-BE" dirty="0"/>
          </a:p>
        </p:txBody>
      </p:sp>
    </p:spTree>
    <p:extLst>
      <p:ext uri="{BB962C8B-B14F-4D97-AF65-F5344CB8AC3E}">
        <p14:creationId xmlns:p14="http://schemas.microsoft.com/office/powerpoint/2010/main" val="2520298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693738"/>
            <a:ext cx="6157913" cy="34655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397CFC-BBCE-4937-A9E1-480E298727CB}" type="slidenum">
              <a:rPr lang="fr-BE" smtClean="0"/>
              <a:pPr>
                <a:defRPr/>
              </a:pPr>
              <a:t>6</a:t>
            </a:fld>
            <a:endParaRPr lang="fr-BE" dirty="0"/>
          </a:p>
        </p:txBody>
      </p:sp>
    </p:spTree>
    <p:extLst>
      <p:ext uri="{BB962C8B-B14F-4D97-AF65-F5344CB8AC3E}">
        <p14:creationId xmlns:p14="http://schemas.microsoft.com/office/powerpoint/2010/main" val="2520298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693738"/>
            <a:ext cx="6157913" cy="34655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397CFC-BBCE-4937-A9E1-480E298727CB}" type="slidenum">
              <a:rPr lang="fr-BE" smtClean="0"/>
              <a:pPr>
                <a:defRPr/>
              </a:pPr>
              <a:t>7</a:t>
            </a:fld>
            <a:endParaRPr lang="fr-BE" dirty="0"/>
          </a:p>
        </p:txBody>
      </p:sp>
    </p:spTree>
    <p:extLst>
      <p:ext uri="{BB962C8B-B14F-4D97-AF65-F5344CB8AC3E}">
        <p14:creationId xmlns:p14="http://schemas.microsoft.com/office/powerpoint/2010/main" val="2520298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693738"/>
            <a:ext cx="6157913" cy="34655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397CFC-BBCE-4937-A9E1-480E298727CB}" type="slidenum">
              <a:rPr lang="fr-BE" smtClean="0"/>
              <a:pPr>
                <a:defRPr/>
              </a:pPr>
              <a:t>8</a:t>
            </a:fld>
            <a:endParaRPr lang="fr-BE" dirty="0"/>
          </a:p>
        </p:txBody>
      </p:sp>
    </p:spTree>
    <p:extLst>
      <p:ext uri="{BB962C8B-B14F-4D97-AF65-F5344CB8AC3E}">
        <p14:creationId xmlns:p14="http://schemas.microsoft.com/office/powerpoint/2010/main" val="2520298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693738"/>
            <a:ext cx="6157913" cy="34655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397CFC-BBCE-4937-A9E1-480E298727CB}" type="slidenum">
              <a:rPr lang="fr-BE" smtClean="0"/>
              <a:pPr>
                <a:defRPr/>
              </a:pPr>
              <a:t>9</a:t>
            </a:fld>
            <a:endParaRPr lang="fr-BE" dirty="0"/>
          </a:p>
        </p:txBody>
      </p:sp>
    </p:spTree>
    <p:extLst>
      <p:ext uri="{BB962C8B-B14F-4D97-AF65-F5344CB8AC3E}">
        <p14:creationId xmlns:p14="http://schemas.microsoft.com/office/powerpoint/2010/main" val="2520298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693738"/>
            <a:ext cx="6157913" cy="34655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397CFC-BBCE-4937-A9E1-480E298727CB}" type="slidenum">
              <a:rPr lang="fr-BE" smtClean="0"/>
              <a:pPr>
                <a:defRPr/>
              </a:pPr>
              <a:t>10</a:t>
            </a:fld>
            <a:endParaRPr lang="fr-BE" dirty="0"/>
          </a:p>
        </p:txBody>
      </p:sp>
    </p:spTree>
    <p:extLst>
      <p:ext uri="{BB962C8B-B14F-4D97-AF65-F5344CB8AC3E}">
        <p14:creationId xmlns:p14="http://schemas.microsoft.com/office/powerpoint/2010/main" val="2520298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693738"/>
            <a:ext cx="6157913" cy="34655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397CFC-BBCE-4937-A9E1-480E298727CB}" type="slidenum">
              <a:rPr lang="fr-BE" smtClean="0"/>
              <a:pPr>
                <a:defRPr/>
              </a:pPr>
              <a:t>12</a:t>
            </a:fld>
            <a:endParaRPr lang="fr-BE" dirty="0"/>
          </a:p>
        </p:txBody>
      </p:sp>
    </p:spTree>
    <p:extLst>
      <p:ext uri="{BB962C8B-B14F-4D97-AF65-F5344CB8AC3E}">
        <p14:creationId xmlns:p14="http://schemas.microsoft.com/office/powerpoint/2010/main" val="2520298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693738"/>
            <a:ext cx="6157913" cy="34655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397CFC-BBCE-4937-A9E1-480E298727CB}" type="slidenum">
              <a:rPr lang="fr-BE" smtClean="0"/>
              <a:pPr>
                <a:defRPr/>
              </a:pPr>
              <a:t>13</a:t>
            </a:fld>
            <a:endParaRPr lang="fr-BE" dirty="0"/>
          </a:p>
        </p:txBody>
      </p:sp>
    </p:spTree>
    <p:extLst>
      <p:ext uri="{BB962C8B-B14F-4D97-AF65-F5344CB8AC3E}">
        <p14:creationId xmlns:p14="http://schemas.microsoft.com/office/powerpoint/2010/main" val="2520298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693738"/>
            <a:ext cx="6157913" cy="34655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397CFC-BBCE-4937-A9E1-480E298727CB}" type="slidenum">
              <a:rPr lang="fr-BE" smtClean="0"/>
              <a:pPr>
                <a:defRPr/>
              </a:pPr>
              <a:t>14</a:t>
            </a:fld>
            <a:endParaRPr lang="fr-BE" dirty="0"/>
          </a:p>
        </p:txBody>
      </p:sp>
    </p:spTree>
    <p:extLst>
      <p:ext uri="{BB962C8B-B14F-4D97-AF65-F5344CB8AC3E}">
        <p14:creationId xmlns:p14="http://schemas.microsoft.com/office/powerpoint/2010/main" val="25202982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6347" name="Text Box 27"/>
          <p:cNvSpPr txBox="1">
            <a:spLocks noChangeArrowheads="1"/>
          </p:cNvSpPr>
          <p:nvPr userDrawn="1"/>
        </p:nvSpPr>
        <p:spPr bwMode="auto">
          <a:xfrm>
            <a:off x="631825" y="4822032"/>
            <a:ext cx="50165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800" noProof="0" dirty="0"/>
          </a:p>
        </p:txBody>
      </p:sp>
      <p:pic>
        <p:nvPicPr>
          <p:cNvPr id="3" name="Immagine 2">
            <a:extLst>
              <a:ext uri="{FF2B5EF4-FFF2-40B4-BE49-F238E27FC236}">
                <a16:creationId xmlns="" xmlns:a16="http://schemas.microsoft.com/office/drawing/2014/main" id="{AE8FFC1A-F6E9-7047-AD02-80612F1F1B0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9542" y="149150"/>
            <a:ext cx="6498389" cy="430887"/>
          </a:xfrm>
          <a:prstGeom prst="rect">
            <a:avLst/>
          </a:prstGeom>
        </p:spPr>
        <p:txBody>
          <a:bodyPr/>
          <a:lstStyle/>
          <a:p>
            <a:r>
              <a:rPr lang="en-US" noProof="0"/>
              <a:t>Click to edit Master title style</a:t>
            </a:r>
            <a:endParaRPr lang="en-GB" noProof="0"/>
          </a:p>
        </p:txBody>
      </p:sp>
      <p:sp>
        <p:nvSpPr>
          <p:cNvPr id="3" name="Content Placeholder 2"/>
          <p:cNvSpPr>
            <a:spLocks noGrp="1"/>
          </p:cNvSpPr>
          <p:nvPr>
            <p:ph idx="1"/>
          </p:nvPr>
        </p:nvSpPr>
        <p:spPr/>
        <p:txBody>
          <a:bodyPr/>
          <a:lstStyle>
            <a:lvl1pPr marL="0">
              <a:defRPr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noProof="0" dirty="0"/>
          </a:p>
        </p:txBody>
      </p:sp>
    </p:spTree>
    <p:extLst>
      <p:ext uri="{BB962C8B-B14F-4D97-AF65-F5344CB8AC3E}">
        <p14:creationId xmlns:p14="http://schemas.microsoft.com/office/powerpoint/2010/main" val="2118801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62"/>
            <a:ext cx="7789050" cy="1323439"/>
          </a:xfrm>
          <a:prstGeom prst="rect">
            <a:avLst/>
          </a:prstGeom>
        </p:spPr>
        <p:txBody>
          <a:bodyPr anchor="t"/>
          <a:lstStyle>
            <a:lvl1pPr algn="l">
              <a:defRPr sz="4000" b="0" cap="all">
                <a:solidFill>
                  <a:srgbClr val="0098DB"/>
                </a:solidFill>
              </a:defRPr>
            </a:lvl1pPr>
          </a:lstStyle>
          <a:p>
            <a:r>
              <a:rPr lang="en-US" noProof="0"/>
              <a:t>Click to edit Master title style</a:t>
            </a:r>
            <a:endParaRPr lang="en-GB" noProof="0" dirty="0"/>
          </a:p>
        </p:txBody>
      </p:sp>
      <p:sp>
        <p:nvSpPr>
          <p:cNvPr id="3" name="Text Placeholder 2"/>
          <p:cNvSpPr>
            <a:spLocks noGrp="1"/>
          </p:cNvSpPr>
          <p:nvPr>
            <p:ph type="body" idx="1"/>
          </p:nvPr>
        </p:nvSpPr>
        <p:spPr>
          <a:xfrm>
            <a:off x="612000" y="1347221"/>
            <a:ext cx="778905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0"/>
              <a:t>Click to edit Master text styles</a:t>
            </a:r>
          </a:p>
        </p:txBody>
      </p:sp>
    </p:spTree>
    <p:extLst>
      <p:ext uri="{BB962C8B-B14F-4D97-AF65-F5344CB8AC3E}">
        <p14:creationId xmlns:p14="http://schemas.microsoft.com/office/powerpoint/2010/main" val="3195031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9542" y="149150"/>
            <a:ext cx="6498389" cy="430887"/>
          </a:xfrm>
          <a:prstGeom prst="rect">
            <a:avLst/>
          </a:prstGeom>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615950"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1698672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5" name="Text Placeholder 4"/>
          <p:cNvSpPr>
            <a:spLocks noGrp="1"/>
          </p:cNvSpPr>
          <p:nvPr>
            <p:ph type="body" sz="quarter" idx="3"/>
          </p:nvPr>
        </p:nvSpPr>
        <p:spPr>
          <a:xfrm>
            <a:off x="4645025" y="1250156"/>
            <a:ext cx="3896416" cy="371493"/>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4645026" y="1631157"/>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Content Placeholder 5"/>
          <p:cNvSpPr>
            <a:spLocks noGrp="1"/>
          </p:cNvSpPr>
          <p:nvPr>
            <p:ph sz="quarter" idx="10"/>
          </p:nvPr>
        </p:nvSpPr>
        <p:spPr>
          <a:xfrm>
            <a:off x="619200" y="1630801"/>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Title 1"/>
          <p:cNvSpPr>
            <a:spLocks noGrp="1"/>
          </p:cNvSpPr>
          <p:nvPr>
            <p:ph type="title"/>
          </p:nvPr>
        </p:nvSpPr>
        <p:spPr>
          <a:xfrm>
            <a:off x="143086" y="149150"/>
            <a:ext cx="7174846" cy="430887"/>
          </a:xfrm>
          <a:prstGeom prst="rect">
            <a:avLst/>
          </a:prstGeom>
        </p:spPr>
        <p:txBody>
          <a:bodyPr/>
          <a:lstStyle/>
          <a:p>
            <a:r>
              <a:rPr lang="en-US" noProof="0"/>
              <a:t>Click to edit Master title style</a:t>
            </a:r>
            <a:endParaRPr lang="en-GB" noProof="0"/>
          </a:p>
        </p:txBody>
      </p:sp>
    </p:spTree>
    <p:extLst>
      <p:ext uri="{BB962C8B-B14F-4D97-AF65-F5344CB8AC3E}">
        <p14:creationId xmlns:p14="http://schemas.microsoft.com/office/powerpoint/2010/main" val="4054093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43086" y="149150"/>
            <a:ext cx="7174846" cy="430887"/>
          </a:xfrm>
          <a:prstGeom prst="rect">
            <a:avLst/>
          </a:prstGeom>
          <a:noFill/>
          <a:ln>
            <a:noFill/>
          </a:ln>
          <a:extLst/>
        </p:spPr>
        <p:txBody>
          <a:bodyPr vert="horz" wrap="square" lIns="91440" tIns="45720" rIns="91440" bIns="45720" numCol="1" anchor="ctr" anchorCtr="0" compatLnSpc="1">
            <a:prstTxWarp prst="textNoShape">
              <a:avLst/>
            </a:prstTxWarp>
            <a:spAutoFit/>
          </a:bodyPr>
          <a:lstStyle>
            <a:lvl1pPr>
              <a:defRPr lang="en-GB" sz="2200" b="0" dirty="0" smtClean="0">
                <a:solidFill>
                  <a:srgbClr val="0070C0"/>
                </a:solidFill>
                <a:latin typeface="Verdana"/>
                <a:ea typeface="+mj-ea"/>
                <a:cs typeface="Verdana"/>
              </a:defRPr>
            </a:lvl1pPr>
          </a:lstStyle>
          <a:p>
            <a:pPr lvl="0" algn="l" rtl="0" eaLnBrk="1" fontAlgn="base" hangingPunct="1">
              <a:spcBef>
                <a:spcPct val="0"/>
              </a:spcBef>
              <a:spcAft>
                <a:spcPct val="0"/>
              </a:spcAft>
            </a:pPr>
            <a:r>
              <a:rPr lang="en-US"/>
              <a:t>Click to edit Master title style</a:t>
            </a:r>
            <a:endParaRPr lang="en-GB" dirty="0"/>
          </a:p>
        </p:txBody>
      </p:sp>
    </p:spTree>
    <p:extLst>
      <p:ext uri="{BB962C8B-B14F-4D97-AF65-F5344CB8AC3E}">
        <p14:creationId xmlns:p14="http://schemas.microsoft.com/office/powerpoint/2010/main" val="2118801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8299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3" y="1250157"/>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Text Placeholder 3"/>
          <p:cNvSpPr>
            <a:spLocks noGrp="1"/>
          </p:cNvSpPr>
          <p:nvPr>
            <p:ph type="body" sz="half" idx="2"/>
          </p:nvPr>
        </p:nvSpPr>
        <p:spPr>
          <a:xfrm>
            <a:off x="619125" y="1250101"/>
            <a:ext cx="2846388" cy="32432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Title 1"/>
          <p:cNvSpPr>
            <a:spLocks noGrp="1"/>
          </p:cNvSpPr>
          <p:nvPr>
            <p:ph type="title"/>
          </p:nvPr>
        </p:nvSpPr>
        <p:spPr>
          <a:xfrm>
            <a:off x="143086" y="149150"/>
            <a:ext cx="7174846" cy="430887"/>
          </a:xfrm>
          <a:prstGeom prst="rect">
            <a:avLst/>
          </a:prstGeom>
        </p:spPr>
        <p:txBody>
          <a:bodyPr/>
          <a:lstStyle/>
          <a:p>
            <a:r>
              <a:rPr lang="en-US" noProof="0"/>
              <a:t>Click to edit Master title style</a:t>
            </a:r>
            <a:endParaRPr lang="en-GB" noProof="0"/>
          </a:p>
        </p:txBody>
      </p:sp>
    </p:spTree>
    <p:extLst>
      <p:ext uri="{BB962C8B-B14F-4D97-AF65-F5344CB8AC3E}">
        <p14:creationId xmlns:p14="http://schemas.microsoft.com/office/powerpoint/2010/main" val="741985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4872"/>
            <a:ext cx="5932800" cy="307777"/>
          </a:xfrm>
          <a:prstGeom prst="rect">
            <a:avLst/>
          </a:prstGeom>
        </p:spPr>
        <p:txBody>
          <a:bodyPr anchor="b"/>
          <a:lstStyle>
            <a:lvl1pPr algn="l">
              <a:defRPr sz="1400" b="1"/>
            </a:lvl1pPr>
          </a:lstStyle>
          <a:p>
            <a:r>
              <a:rPr lang="en-US" noProof="0"/>
              <a:t>Click to edit Master title style</a:t>
            </a:r>
            <a:endParaRPr lang="en-GB" noProof="0"/>
          </a:p>
        </p:txBody>
      </p:sp>
      <p:sp>
        <p:nvSpPr>
          <p:cNvPr id="3" name="Picture Placeholder 2"/>
          <p:cNvSpPr>
            <a:spLocks noGrp="1"/>
          </p:cNvSpPr>
          <p:nvPr>
            <p:ph type="pic" idx="1"/>
          </p:nvPr>
        </p:nvSpPr>
        <p:spPr>
          <a:xfrm>
            <a:off x="1601787" y="1250156"/>
            <a:ext cx="5932488" cy="2543176"/>
          </a:xfrm>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1602000" y="4029076"/>
            <a:ext cx="5932800" cy="4643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2231501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 xmlns:a16="http://schemas.microsoft.com/office/drawing/2014/main" id="{AF57C72B-A73C-DD48-B423-6167B5468CF5}"/>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5299" name="Rectangle 2"/>
          <p:cNvSpPr>
            <a:spLocks noGrp="1" noChangeArrowheads="1"/>
          </p:cNvSpPr>
          <p:nvPr>
            <p:ph type="body" idx="1"/>
          </p:nvPr>
        </p:nvSpPr>
        <p:spPr bwMode="auto">
          <a:xfrm>
            <a:off x="172800" y="875888"/>
            <a:ext cx="8748000" cy="3674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Box DG"/>
          <p:cNvSpPr txBox="1">
            <a:spLocks noChangeArrowheads="1"/>
          </p:cNvSpPr>
          <p:nvPr/>
        </p:nvSpPr>
        <p:spPr bwMode="auto">
          <a:xfrm>
            <a:off x="578164" y="335522"/>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800" noProof="0" dirty="0"/>
          </a:p>
        </p:txBody>
      </p:sp>
    </p:spTree>
  </p:cSld>
  <p:clrMap bg1="lt1" tx1="dk1" bg2="lt2" tx2="dk2" accent1="accent1" accent2="accent2" accent3="accent3" accent4="accent4" accent5="accent5" accent6="accent6" hlink="hlink" folHlink="folHlink"/>
  <p:sldLayoutIdLst>
    <p:sldLayoutId id="2147483929" r:id="rId1"/>
    <p:sldLayoutId id="2147483931" r:id="rId2"/>
    <p:sldLayoutId id="2147483932" r:id="rId3"/>
    <p:sldLayoutId id="2147483933" r:id="rId4"/>
    <p:sldLayoutId id="2147483934" r:id="rId5"/>
    <p:sldLayoutId id="2147483930" r:id="rId6"/>
    <p:sldLayoutId id="2147483936" r:id="rId7"/>
    <p:sldLayoutId id="2147483937" r:id="rId8"/>
    <p:sldLayoutId id="2147483938" r:id="rId9"/>
  </p:sldLayoutIdLst>
  <p:hf sldNum="0" hdr="0" dt="0"/>
  <p:txStyles>
    <p:titleStyle>
      <a:lvl1pPr algn="l" rtl="0" eaLnBrk="1" fontAlgn="base" hangingPunct="1">
        <a:spcBef>
          <a:spcPct val="0"/>
        </a:spcBef>
        <a:spcAft>
          <a:spcPct val="0"/>
        </a:spcAft>
        <a:defRPr lang="en-GB" sz="2200" b="0" dirty="0" smtClean="0">
          <a:solidFill>
            <a:schemeClr val="bg1"/>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p:titleStyle>
    <p:bodyStyle>
      <a:lvl1pPr marL="0" indent="-342900" algn="l" rtl="0" eaLnBrk="1" fontAlgn="base" hangingPunct="1">
        <a:lnSpc>
          <a:spcPct val="119000"/>
        </a:lnSpc>
        <a:spcBef>
          <a:spcPct val="20000"/>
        </a:spcBef>
        <a:spcAft>
          <a:spcPct val="0"/>
        </a:spcAft>
        <a:buClr>
          <a:schemeClr val="accent1"/>
        </a:buClr>
        <a:buFontTx/>
        <a:buNone/>
        <a:defRPr lang="en-GB" sz="1600" dirty="0" smtClean="0">
          <a:solidFill>
            <a:schemeClr val="bg2"/>
          </a:solidFill>
          <a:latin typeface="Verdana"/>
          <a:ea typeface="+mn-ea"/>
          <a:cs typeface="Verdana"/>
        </a:defRPr>
      </a:lvl1pPr>
      <a:lvl2pPr marL="810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76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52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6028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frm4ghg.aeronomie.b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png"/><Relationship Id="rId5" Type="http://schemas.openxmlformats.org/officeDocument/2006/relationships/image" Target="../media/image18.jpe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5.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9.jpeg"/><Relationship Id="rId11" Type="http://schemas.openxmlformats.org/officeDocument/2006/relationships/image" Target="../media/image44.pn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png"/><Relationship Id="rId9" Type="http://schemas.openxmlformats.org/officeDocument/2006/relationships/image" Target="../media/image4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5.png"/><Relationship Id="rId7"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46.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2293032" y="460681"/>
            <a:ext cx="6246055" cy="836959"/>
          </a:xfrm>
          <a:prstGeom prst="rect">
            <a:avLst/>
          </a:prstGeom>
        </p:spPr>
        <p:txBody>
          <a:bodyPr/>
          <a:lstStyle>
            <a:lvl1pPr algn="l" rtl="0" eaLnBrk="1" fontAlgn="base" hangingPunct="1">
              <a:spcBef>
                <a:spcPct val="0"/>
              </a:spcBef>
              <a:spcAft>
                <a:spcPct val="0"/>
              </a:spcAft>
              <a:defRPr lang="en-GB" sz="2200" b="0" dirty="0" smtClean="0">
                <a:solidFill>
                  <a:schemeClr val="bg1"/>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r>
              <a:rPr lang="nl-BE" sz="2400" kern="0" dirty="0" smtClean="0">
                <a:latin typeface="Gill Sans MT" panose="020B0502020104020203" pitchFamily="34" charset="0"/>
              </a:rPr>
              <a:t>Low-resolution FTIR spectrometers for the validation of S5P CH4 and CO products</a:t>
            </a:r>
            <a:endParaRPr lang="nl-BE" sz="2400" kern="0" dirty="0">
              <a:latin typeface="Gill Sans MT" panose="020B0502020104020203" pitchFamily="34" charset="0"/>
            </a:endParaRPr>
          </a:p>
        </p:txBody>
      </p:sp>
      <p:sp>
        <p:nvSpPr>
          <p:cNvPr id="3" name="TextBox 2"/>
          <p:cNvSpPr txBox="1"/>
          <p:nvPr/>
        </p:nvSpPr>
        <p:spPr>
          <a:xfrm>
            <a:off x="4431323" y="3944032"/>
            <a:ext cx="4684539" cy="1169551"/>
          </a:xfrm>
          <a:prstGeom prst="rect">
            <a:avLst/>
          </a:prstGeom>
          <a:noFill/>
        </p:spPr>
        <p:txBody>
          <a:bodyPr wrap="square" rtlCol="0">
            <a:spAutoFit/>
          </a:bodyPr>
          <a:lstStyle/>
          <a:p>
            <a:r>
              <a:rPr lang="en-US" sz="1400" dirty="0" smtClean="0">
                <a:solidFill>
                  <a:schemeClr val="bg1"/>
                </a:solidFill>
                <a:latin typeface="Gill Sans MT" panose="020B0502020104020203" pitchFamily="34" charset="0"/>
              </a:rPr>
              <a:t>Mahesh Kumar Sha, Martine </a:t>
            </a:r>
            <a:r>
              <a:rPr lang="en-US" sz="1400" dirty="0">
                <a:solidFill>
                  <a:schemeClr val="bg1"/>
                </a:solidFill>
                <a:latin typeface="Gill Sans MT" panose="020B0502020104020203" pitchFamily="34" charset="0"/>
              </a:rPr>
              <a:t>De Mazière, Justus Notholt, Thomas Blumenstock, Huilin Chen, </a:t>
            </a:r>
            <a:r>
              <a:rPr lang="en-US" sz="1400" dirty="0" smtClean="0">
                <a:solidFill>
                  <a:schemeClr val="bg1"/>
                </a:solidFill>
                <a:latin typeface="Gill Sans MT" panose="020B0502020104020203" pitchFamily="34" charset="0"/>
              </a:rPr>
              <a:t>Angelika </a:t>
            </a:r>
            <a:r>
              <a:rPr lang="en-US" sz="1400" dirty="0" err="1" smtClean="0">
                <a:solidFill>
                  <a:schemeClr val="bg1"/>
                </a:solidFill>
                <a:latin typeface="Gill Sans MT" panose="020B0502020104020203" pitchFamily="34" charset="0"/>
              </a:rPr>
              <a:t>Dehn</a:t>
            </a:r>
            <a:r>
              <a:rPr lang="en-US" sz="1400" dirty="0" smtClean="0">
                <a:solidFill>
                  <a:schemeClr val="bg1"/>
                </a:solidFill>
                <a:latin typeface="Gill Sans MT" panose="020B0502020104020203" pitchFamily="34" charset="0"/>
              </a:rPr>
              <a:t>, David W T Griffith</a:t>
            </a:r>
            <a:r>
              <a:rPr lang="en-US" sz="1400" dirty="0">
                <a:solidFill>
                  <a:schemeClr val="bg1"/>
                </a:solidFill>
                <a:latin typeface="Gill Sans MT" panose="020B0502020104020203" pitchFamily="34" charset="0"/>
              </a:rPr>
              <a:t>, Frank Hase, Pauli </a:t>
            </a:r>
            <a:r>
              <a:rPr lang="en-US" sz="1400" dirty="0" err="1">
                <a:solidFill>
                  <a:schemeClr val="bg1"/>
                </a:solidFill>
                <a:latin typeface="Gill Sans MT" panose="020B0502020104020203" pitchFamily="34" charset="0"/>
              </a:rPr>
              <a:t>Heikkinen</a:t>
            </a:r>
            <a:r>
              <a:rPr lang="en-US" sz="1400" dirty="0">
                <a:solidFill>
                  <a:schemeClr val="bg1"/>
                </a:solidFill>
                <a:latin typeface="Gill Sans MT" panose="020B0502020104020203" pitchFamily="34" charset="0"/>
              </a:rPr>
              <a:t>, Christian </a:t>
            </a:r>
            <a:r>
              <a:rPr lang="en-US" sz="1400" dirty="0" smtClean="0">
                <a:solidFill>
                  <a:schemeClr val="bg1"/>
                </a:solidFill>
                <a:latin typeface="Gill Sans MT" panose="020B0502020104020203" pitchFamily="34" charset="0"/>
              </a:rPr>
              <a:t>Hermans, Marco </a:t>
            </a:r>
            <a:r>
              <a:rPr lang="en-US" sz="1400" dirty="0">
                <a:solidFill>
                  <a:schemeClr val="bg1"/>
                </a:solidFill>
                <a:latin typeface="Gill Sans MT" panose="020B0502020104020203" pitchFamily="34" charset="0"/>
              </a:rPr>
              <a:t>Huebner, Nicholas Jones, Rigel </a:t>
            </a:r>
            <a:r>
              <a:rPr lang="en-US" sz="1400" dirty="0" err="1">
                <a:solidFill>
                  <a:schemeClr val="bg1"/>
                </a:solidFill>
                <a:latin typeface="Gill Sans MT" panose="020B0502020104020203" pitchFamily="34" charset="0"/>
              </a:rPr>
              <a:t>Kivi</a:t>
            </a:r>
            <a:r>
              <a:rPr lang="en-US" sz="1400" dirty="0">
                <a:solidFill>
                  <a:schemeClr val="bg1"/>
                </a:solidFill>
                <a:latin typeface="Gill Sans MT" panose="020B0502020104020203" pitchFamily="34" charset="0"/>
              </a:rPr>
              <a:t>, </a:t>
            </a:r>
            <a:r>
              <a:rPr lang="en-US" sz="1400" dirty="0" smtClean="0">
                <a:solidFill>
                  <a:schemeClr val="bg1"/>
                </a:solidFill>
                <a:latin typeface="Gill Sans MT" panose="020B0502020104020203" pitchFamily="34" charset="0"/>
              </a:rPr>
              <a:t>Bavo Langerock, Christof </a:t>
            </a:r>
            <a:r>
              <a:rPr lang="en-US" sz="1400" dirty="0">
                <a:solidFill>
                  <a:schemeClr val="bg1"/>
                </a:solidFill>
                <a:latin typeface="Gill Sans MT" panose="020B0502020104020203" pitchFamily="34" charset="0"/>
              </a:rPr>
              <a:t>Petri, </a:t>
            </a:r>
            <a:r>
              <a:rPr lang="en-US" sz="1400" dirty="0" smtClean="0">
                <a:solidFill>
                  <a:schemeClr val="bg1"/>
                </a:solidFill>
                <a:latin typeface="Gill Sans MT" panose="020B0502020104020203" pitchFamily="34" charset="0"/>
              </a:rPr>
              <a:t>Qiansi </a:t>
            </a:r>
            <a:r>
              <a:rPr lang="en-US" sz="1400" dirty="0" err="1" smtClean="0">
                <a:solidFill>
                  <a:schemeClr val="bg1"/>
                </a:solidFill>
                <a:latin typeface="Gill Sans MT" panose="020B0502020104020203" pitchFamily="34" charset="0"/>
              </a:rPr>
              <a:t>Tu</a:t>
            </a:r>
            <a:r>
              <a:rPr lang="en-US" sz="1400" dirty="0">
                <a:solidFill>
                  <a:schemeClr val="bg1"/>
                </a:solidFill>
                <a:latin typeface="Gill Sans MT" panose="020B0502020104020203" pitchFamily="34" charset="0"/>
              </a:rPr>
              <a:t> </a:t>
            </a:r>
            <a:r>
              <a:rPr lang="en-US" sz="1400" dirty="0" smtClean="0">
                <a:solidFill>
                  <a:schemeClr val="bg1"/>
                </a:solidFill>
                <a:latin typeface="Gill Sans MT" panose="020B0502020104020203" pitchFamily="34" charset="0"/>
              </a:rPr>
              <a:t>and </a:t>
            </a:r>
            <a:r>
              <a:rPr lang="en-US" sz="1400" dirty="0">
                <a:solidFill>
                  <a:schemeClr val="bg1"/>
                </a:solidFill>
                <a:latin typeface="Gill Sans MT" panose="020B0502020104020203" pitchFamily="34" charset="0"/>
              </a:rPr>
              <a:t>Damien </a:t>
            </a:r>
            <a:r>
              <a:rPr lang="en-US" sz="1400" dirty="0" smtClean="0">
                <a:solidFill>
                  <a:schemeClr val="bg1"/>
                </a:solidFill>
                <a:latin typeface="Gill Sans MT" panose="020B0502020104020203" pitchFamily="34" charset="0"/>
              </a:rPr>
              <a:t>Weidmann</a:t>
            </a:r>
            <a:endParaRPr lang="nl-BE" sz="1400" u="sng" dirty="0">
              <a:solidFill>
                <a:schemeClr val="bg1"/>
              </a:solidFill>
              <a:latin typeface="Gill Sans MT" panose="020B0502020104020203" pitchFamily="34" charset="0"/>
            </a:endParaRPr>
          </a:p>
        </p:txBody>
      </p:sp>
      <p:sp>
        <p:nvSpPr>
          <p:cNvPr id="4" name="TextBox 3"/>
          <p:cNvSpPr txBox="1"/>
          <p:nvPr/>
        </p:nvSpPr>
        <p:spPr>
          <a:xfrm>
            <a:off x="1549832" y="7593480"/>
            <a:ext cx="3219116" cy="307777"/>
          </a:xfrm>
          <a:prstGeom prst="rect">
            <a:avLst/>
          </a:prstGeom>
          <a:noFill/>
        </p:spPr>
        <p:txBody>
          <a:bodyPr wrap="square" rtlCol="0">
            <a:spAutoFit/>
          </a:bodyPr>
          <a:lstStyle/>
          <a:p>
            <a:pPr algn="ctr"/>
            <a:r>
              <a:rPr lang="en-US" sz="1400" dirty="0" smtClean="0">
                <a:solidFill>
                  <a:schemeClr val="bg1"/>
                </a:solidFill>
                <a:latin typeface="Gill Sans MT" panose="020B0502020104020203" pitchFamily="34" charset="0"/>
              </a:rPr>
              <a:t>	</a:t>
            </a:r>
            <a:r>
              <a:rPr lang="en-US" sz="1400" u="sng" dirty="0" smtClean="0">
                <a:solidFill>
                  <a:schemeClr val="bg1"/>
                </a:solidFill>
                <a:latin typeface="Gill Sans MT" panose="020B0502020104020203" pitchFamily="34" charset="0"/>
                <a:hlinkClick r:id="rId2"/>
              </a:rPr>
              <a:t>http://frm4ghg.aeronomie.be/</a:t>
            </a:r>
            <a:endParaRPr lang="nl-BE" sz="1400" u="sng" dirty="0">
              <a:solidFill>
                <a:schemeClr val="bg1"/>
              </a:solidFill>
              <a:latin typeface="Gill Sans MT" panose="020B0502020104020203"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6265" y="4391374"/>
            <a:ext cx="722209" cy="72220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8305" y="3077909"/>
            <a:ext cx="2599868" cy="136058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1708" y="3901698"/>
            <a:ext cx="2147280" cy="1207845"/>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4228" y="2681844"/>
            <a:ext cx="2147280" cy="1207845"/>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23728" y="3901698"/>
            <a:ext cx="2147280" cy="1207845"/>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3728" y="2675233"/>
            <a:ext cx="2147280" cy="1207845"/>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452" y="3908309"/>
            <a:ext cx="2147280" cy="1207845"/>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232" y="2675233"/>
            <a:ext cx="2147280" cy="1207845"/>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231" y="891028"/>
            <a:ext cx="6499105" cy="1772483"/>
          </a:xfrm>
          <a:prstGeom prst="rect">
            <a:avLst/>
          </a:prstGeom>
        </p:spPr>
      </p:pic>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18305" y="940677"/>
            <a:ext cx="2592289" cy="1944217"/>
          </a:xfrm>
          <a:prstGeom prst="rect">
            <a:avLst/>
          </a:prstGeom>
        </p:spPr>
      </p:pic>
      <p:sp>
        <p:nvSpPr>
          <p:cNvPr id="18" name="Rectangle 2"/>
          <p:cNvSpPr>
            <a:spLocks noGrp="1" noChangeArrowheads="1"/>
          </p:cNvSpPr>
          <p:nvPr>
            <p:ph type="title"/>
          </p:nvPr>
        </p:nvSpPr>
        <p:spPr>
          <a:xfrm>
            <a:off x="144000" y="147600"/>
            <a:ext cx="7174800" cy="430887"/>
          </a:xfrm>
        </p:spPr>
        <p:txBody>
          <a:bodyPr/>
          <a:lstStyle/>
          <a:p>
            <a:r>
              <a:rPr lang="en-GB" dirty="0" smtClean="0"/>
              <a:t>AirCore</a:t>
            </a:r>
            <a:r>
              <a:rPr lang="en-GB" dirty="0" smtClean="0">
                <a:solidFill>
                  <a:schemeClr val="bg1"/>
                </a:solidFill>
              </a:rPr>
              <a:t> vs TCCON – XCH4</a:t>
            </a:r>
            <a:endParaRPr lang="en-GB" dirty="0">
              <a:solidFill>
                <a:schemeClr val="bg1"/>
              </a:solidFill>
            </a:endParaRPr>
          </a:p>
        </p:txBody>
      </p:sp>
    </p:spTree>
    <p:extLst>
      <p:ext uri="{BB962C8B-B14F-4D97-AF65-F5344CB8AC3E}">
        <p14:creationId xmlns:p14="http://schemas.microsoft.com/office/powerpoint/2010/main" val="13656745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144000" y="147600"/>
            <a:ext cx="7174800" cy="430887"/>
          </a:xfrm>
        </p:spPr>
        <p:txBody>
          <a:bodyPr/>
          <a:lstStyle/>
          <a:p>
            <a:r>
              <a:rPr lang="en-GB" dirty="0" smtClean="0">
                <a:solidFill>
                  <a:schemeClr val="bg1"/>
                </a:solidFill>
              </a:rPr>
              <a:t>Coincidence criteria for S5P validation study</a:t>
            </a:r>
            <a:endParaRPr lang="en-GB" dirty="0">
              <a:solidFill>
                <a:schemeClr val="bg1"/>
              </a:solidFill>
            </a:endParaRPr>
          </a:p>
        </p:txBody>
      </p:sp>
      <p:sp>
        <p:nvSpPr>
          <p:cNvPr id="117763" name="Rectangle 3"/>
          <p:cNvSpPr>
            <a:spLocks noGrp="1" noChangeArrowheads="1"/>
          </p:cNvSpPr>
          <p:nvPr>
            <p:ph type="body" idx="4294967295"/>
          </p:nvPr>
        </p:nvSpPr>
        <p:spPr>
          <a:xfrm>
            <a:off x="172800" y="858740"/>
            <a:ext cx="8748000" cy="3691659"/>
          </a:xfrm>
        </p:spPr>
        <p:txBody>
          <a:bodyPr/>
          <a:lstStyle/>
          <a:p>
            <a:pPr marL="285750" indent="-285750" algn="just">
              <a:buFont typeface="Wingdings" panose="05000000000000000000" pitchFamily="2" charset="2"/>
              <a:buChar char="Ø"/>
              <a:defRPr/>
            </a:pPr>
            <a:r>
              <a:rPr lang="en-US" altLang="nl-BE" dirty="0" smtClean="0">
                <a:solidFill>
                  <a:srgbClr val="000000"/>
                </a:solidFill>
                <a:latin typeface="Gill Sans MT" pitchFamily="34" charset="0"/>
              </a:rPr>
              <a:t>Period of study: 01 March 2018 – 1 October 2019.</a:t>
            </a:r>
          </a:p>
          <a:p>
            <a:pPr marL="285750" indent="-285750" algn="just">
              <a:buFont typeface="Wingdings" panose="05000000000000000000" pitchFamily="2" charset="2"/>
              <a:buChar char="Ø"/>
              <a:defRPr/>
            </a:pPr>
            <a:r>
              <a:rPr lang="en-US" altLang="nl-BE" dirty="0" smtClean="0">
                <a:solidFill>
                  <a:srgbClr val="000000"/>
                </a:solidFill>
                <a:latin typeface="Gill Sans MT" pitchFamily="34" charset="0"/>
              </a:rPr>
              <a:t>S-5P data from Mission Performance Centre (MPC) provided by the Payload Data Ground Segment (PDGS) at DLR.</a:t>
            </a:r>
          </a:p>
          <a:p>
            <a:pPr marL="285750" indent="-285750" algn="just">
              <a:buFont typeface="Wingdings" panose="05000000000000000000" pitchFamily="2" charset="2"/>
              <a:buChar char="Ø"/>
              <a:defRPr/>
            </a:pPr>
            <a:endParaRPr lang="en-US" altLang="nl-BE" dirty="0" smtClean="0">
              <a:solidFill>
                <a:srgbClr val="000000"/>
              </a:solidFill>
              <a:latin typeface="Gill Sans MT" pitchFamily="34" charset="0"/>
            </a:endParaRPr>
          </a:p>
          <a:p>
            <a:pPr marL="285750" indent="-285750" algn="just">
              <a:buFont typeface="Wingdings" panose="05000000000000000000" pitchFamily="2" charset="2"/>
              <a:buChar char="Ø"/>
              <a:defRPr/>
            </a:pPr>
            <a:r>
              <a:rPr lang="en-US" altLang="nl-BE" dirty="0" smtClean="0">
                <a:solidFill>
                  <a:srgbClr val="000000"/>
                </a:solidFill>
                <a:latin typeface="Gill Sans MT" pitchFamily="34" charset="0"/>
              </a:rPr>
              <a:t>Coincidence criteria for </a:t>
            </a:r>
            <a:r>
              <a:rPr lang="en-US" altLang="nl-BE" b="1" dirty="0" smtClean="0">
                <a:solidFill>
                  <a:srgbClr val="FF0000"/>
                </a:solidFill>
                <a:latin typeface="Gill Sans MT" pitchFamily="34" charset="0"/>
              </a:rPr>
              <a:t>CH4</a:t>
            </a:r>
            <a:r>
              <a:rPr lang="en-US" altLang="nl-BE" dirty="0" smtClean="0">
                <a:solidFill>
                  <a:srgbClr val="000000"/>
                </a:solidFill>
                <a:latin typeface="Gill Sans MT" pitchFamily="34" charset="0"/>
              </a:rPr>
              <a:t>: Time delta = 1 hours; Geo-distance delta = 100 km radius. QA filtering: </a:t>
            </a:r>
            <a:r>
              <a:rPr lang="en-US" altLang="nl-BE" dirty="0" err="1" smtClean="0">
                <a:solidFill>
                  <a:srgbClr val="000000"/>
                </a:solidFill>
                <a:latin typeface="Gill Sans MT" pitchFamily="34" charset="0"/>
              </a:rPr>
              <a:t>qa_value</a:t>
            </a:r>
            <a:r>
              <a:rPr lang="en-US" altLang="nl-BE" dirty="0" smtClean="0">
                <a:solidFill>
                  <a:srgbClr val="000000"/>
                </a:solidFill>
                <a:latin typeface="Gill Sans MT" pitchFamily="34" charset="0"/>
              </a:rPr>
              <a:t> &gt; 0.5; bias corrected S5P-CH4 product used for the study. From the coincident and filtered satellite measurements an average of all pixels is taken for each ground-based reference measurements. </a:t>
            </a:r>
          </a:p>
          <a:p>
            <a:pPr marL="285750" indent="-285750" algn="just">
              <a:buFont typeface="Wingdings" panose="05000000000000000000" pitchFamily="2" charset="2"/>
              <a:buChar char="Ø"/>
              <a:defRPr/>
            </a:pPr>
            <a:endParaRPr lang="en-US" altLang="nl-BE" dirty="0" smtClean="0">
              <a:solidFill>
                <a:srgbClr val="000000"/>
              </a:solidFill>
              <a:latin typeface="Gill Sans MT" pitchFamily="34" charset="0"/>
            </a:endParaRPr>
          </a:p>
          <a:p>
            <a:pPr marL="285750" indent="-285750" algn="just">
              <a:buFont typeface="Wingdings" panose="05000000000000000000" pitchFamily="2" charset="2"/>
              <a:buChar char="Ø"/>
              <a:defRPr/>
            </a:pPr>
            <a:r>
              <a:rPr lang="en-US" altLang="nl-BE" dirty="0" smtClean="0">
                <a:solidFill>
                  <a:srgbClr val="000000"/>
                </a:solidFill>
                <a:latin typeface="Gill Sans MT" pitchFamily="34" charset="0"/>
              </a:rPr>
              <a:t>S-5P </a:t>
            </a:r>
            <a:r>
              <a:rPr lang="en-US" altLang="nl-BE" dirty="0" smtClean="0">
                <a:solidFill>
                  <a:srgbClr val="FF0000"/>
                </a:solidFill>
                <a:latin typeface="Gill Sans MT" pitchFamily="34" charset="0"/>
              </a:rPr>
              <a:t>requirements</a:t>
            </a:r>
            <a:r>
              <a:rPr lang="en-US" altLang="nl-BE" dirty="0" smtClean="0">
                <a:solidFill>
                  <a:srgbClr val="000000"/>
                </a:solidFill>
                <a:latin typeface="Gill Sans MT" pitchFamily="34" charset="0"/>
              </a:rPr>
              <a:t> for CH4 total column: target </a:t>
            </a:r>
            <a:r>
              <a:rPr lang="en-US" altLang="nl-BE" u="sng" dirty="0" smtClean="0">
                <a:solidFill>
                  <a:srgbClr val="000000"/>
                </a:solidFill>
                <a:latin typeface="Gill Sans MT" pitchFamily="34" charset="0"/>
              </a:rPr>
              <a:t>bias</a:t>
            </a:r>
            <a:r>
              <a:rPr lang="en-US" altLang="nl-BE" dirty="0" smtClean="0">
                <a:solidFill>
                  <a:srgbClr val="000000"/>
                </a:solidFill>
                <a:latin typeface="Gill Sans MT" pitchFamily="34" charset="0"/>
              </a:rPr>
              <a:t> = 1.5 %; target </a:t>
            </a:r>
            <a:r>
              <a:rPr lang="en-US" altLang="nl-BE" u="sng" dirty="0" smtClean="0">
                <a:solidFill>
                  <a:srgbClr val="000000"/>
                </a:solidFill>
                <a:latin typeface="Gill Sans MT" pitchFamily="34" charset="0"/>
              </a:rPr>
              <a:t>precision</a:t>
            </a:r>
            <a:r>
              <a:rPr lang="en-US" altLang="nl-BE" dirty="0" smtClean="0">
                <a:solidFill>
                  <a:srgbClr val="000000"/>
                </a:solidFill>
                <a:latin typeface="Gill Sans MT" pitchFamily="34" charset="0"/>
              </a:rPr>
              <a:t> : &lt; 1 %</a:t>
            </a:r>
          </a:p>
          <a:p>
            <a:pPr marL="0" indent="0"/>
            <a:endParaRPr lang="en-US" dirty="0"/>
          </a:p>
        </p:txBody>
      </p:sp>
    </p:spTree>
    <p:extLst>
      <p:ext uri="{BB962C8B-B14F-4D97-AF65-F5344CB8AC3E}">
        <p14:creationId xmlns:p14="http://schemas.microsoft.com/office/powerpoint/2010/main" val="9722379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3610" y="945035"/>
            <a:ext cx="3334894" cy="1154387"/>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2276" r="13318"/>
          <a:stretch/>
        </p:blipFill>
        <p:spPr>
          <a:xfrm>
            <a:off x="6986364" y="3403879"/>
            <a:ext cx="2143126" cy="1728192"/>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73612" y="2149535"/>
            <a:ext cx="3334893" cy="1154387"/>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1010226306"/>
              </p:ext>
            </p:extLst>
          </p:nvPr>
        </p:nvGraphicFramePr>
        <p:xfrm>
          <a:off x="2298224" y="3338409"/>
          <a:ext cx="4536504" cy="1181100"/>
        </p:xfrm>
        <a:graphic>
          <a:graphicData uri="http://schemas.openxmlformats.org/drawingml/2006/table">
            <a:tbl>
              <a:tblPr firstRow="1" bandRow="1">
                <a:tableStyleId>{5C22544A-7EE6-4342-B048-85BDC9FD1C3A}</a:tableStyleId>
              </a:tblPr>
              <a:tblGrid>
                <a:gridCol w="2016224"/>
                <a:gridCol w="1073070"/>
                <a:gridCol w="871146"/>
                <a:gridCol w="576064"/>
              </a:tblGrid>
              <a:tr h="297180">
                <a:tc>
                  <a:txBody>
                    <a:bodyPr/>
                    <a:lstStyle/>
                    <a:p>
                      <a:pPr algn="ctr"/>
                      <a:r>
                        <a:rPr lang="nl-BE" sz="800" dirty="0" smtClean="0">
                          <a:solidFill>
                            <a:schemeClr val="tx1"/>
                          </a:solidFill>
                        </a:rPr>
                        <a:t>Validation type</a:t>
                      </a:r>
                      <a:endParaRPr lang="nl-BE" sz="800" dirty="0">
                        <a:solidFill>
                          <a:schemeClr val="tx1"/>
                        </a:solidFill>
                      </a:endParaRPr>
                    </a:p>
                  </a:txBody>
                  <a:tcPr marT="34290" marB="34290"/>
                </a:tc>
                <a:tc>
                  <a:txBody>
                    <a:bodyPr/>
                    <a:lstStyle/>
                    <a:p>
                      <a:pPr algn="ctr"/>
                      <a:r>
                        <a:rPr lang="nl-BE" sz="800" dirty="0" smtClean="0">
                          <a:solidFill>
                            <a:schemeClr val="tx1"/>
                          </a:solidFill>
                        </a:rPr>
                        <a:t>Bias</a:t>
                      </a:r>
                    </a:p>
                    <a:p>
                      <a:pPr algn="ctr"/>
                      <a:r>
                        <a:rPr lang="nl-BE" sz="800" dirty="0" smtClean="0">
                          <a:solidFill>
                            <a:schemeClr val="tx1"/>
                          </a:solidFill>
                        </a:rPr>
                        <a:t>%</a:t>
                      </a:r>
                    </a:p>
                  </a:txBody>
                  <a:tcPr marT="34290" marB="34290"/>
                </a:tc>
                <a:tc>
                  <a:txBody>
                    <a:bodyPr/>
                    <a:lstStyle/>
                    <a:p>
                      <a:pPr algn="ctr"/>
                      <a:r>
                        <a:rPr lang="nl-BE" sz="800" dirty="0" smtClean="0">
                          <a:solidFill>
                            <a:schemeClr val="tx1"/>
                          </a:solidFill>
                        </a:rPr>
                        <a:t>STD</a:t>
                      </a:r>
                    </a:p>
                    <a:p>
                      <a:pPr algn="ctr"/>
                      <a:r>
                        <a:rPr lang="nl-BE" sz="800" dirty="0" smtClean="0">
                          <a:solidFill>
                            <a:schemeClr val="tx1"/>
                          </a:solidFill>
                        </a:rPr>
                        <a:t>%</a:t>
                      </a:r>
                      <a:endParaRPr lang="nl-BE" sz="800" dirty="0">
                        <a:solidFill>
                          <a:schemeClr val="tx1"/>
                        </a:solidFill>
                      </a:endParaRPr>
                    </a:p>
                  </a:txBody>
                  <a:tcPr marT="34290" marB="34290"/>
                </a:tc>
                <a:tc>
                  <a:txBody>
                    <a:bodyPr/>
                    <a:lstStyle/>
                    <a:p>
                      <a:pPr algn="ctr"/>
                      <a:r>
                        <a:rPr lang="nl-BE" sz="800" dirty="0" smtClean="0">
                          <a:solidFill>
                            <a:schemeClr val="tx1"/>
                          </a:solidFill>
                        </a:rPr>
                        <a:t>R</a:t>
                      </a:r>
                      <a:endParaRPr lang="nl-BE" sz="800" dirty="0">
                        <a:solidFill>
                          <a:schemeClr val="tx1"/>
                        </a:solidFill>
                      </a:endParaRPr>
                    </a:p>
                  </a:txBody>
                  <a:tcPr marT="34290" marB="34290"/>
                </a:tc>
              </a:tr>
              <a:tr h="297180">
                <a:tc>
                  <a:txBody>
                    <a:bodyPr/>
                    <a:lstStyle/>
                    <a:p>
                      <a:pPr algn="ctr"/>
                      <a:r>
                        <a:rPr lang="nl-BE" sz="800" b="0" dirty="0" smtClean="0"/>
                        <a:t>EM27/SUN vs TCCONmod</a:t>
                      </a:r>
                      <a:endParaRPr lang="nl-BE" sz="800" b="0" dirty="0"/>
                    </a:p>
                  </a:txBody>
                  <a:tcPr marT="34290" marB="34290"/>
                </a:tc>
                <a:tc>
                  <a:txBody>
                    <a:bodyPr/>
                    <a:lstStyle/>
                    <a:p>
                      <a:pPr algn="ctr"/>
                      <a:r>
                        <a:rPr lang="nl-BE" sz="800" b="0" dirty="0" smtClean="0"/>
                        <a:t>0.05</a:t>
                      </a:r>
                    </a:p>
                    <a:p>
                      <a:pPr algn="ctr"/>
                      <a:r>
                        <a:rPr lang="nl-BE" sz="800" b="0" dirty="0" smtClean="0"/>
                        <a:t>(1 ppb)</a:t>
                      </a:r>
                      <a:endParaRPr lang="nl-BE" sz="800" b="0" dirty="0"/>
                    </a:p>
                  </a:txBody>
                  <a:tcPr marT="34290" marB="34290"/>
                </a:tc>
                <a:tc>
                  <a:txBody>
                    <a:bodyPr/>
                    <a:lstStyle/>
                    <a:p>
                      <a:pPr algn="ctr"/>
                      <a:r>
                        <a:rPr lang="nl-BE" sz="800" b="0" dirty="0" smtClean="0"/>
                        <a:t>0.22</a:t>
                      </a:r>
                    </a:p>
                    <a:p>
                      <a:pPr algn="ctr"/>
                      <a:r>
                        <a:rPr lang="nl-BE" sz="800" b="0" dirty="0" smtClean="0"/>
                        <a:t>(4 ppb)</a:t>
                      </a:r>
                      <a:endParaRPr lang="nl-BE" sz="800" b="0" dirty="0"/>
                    </a:p>
                  </a:txBody>
                  <a:tcPr marT="34290" marB="34290"/>
                </a:tc>
                <a:tc>
                  <a:txBody>
                    <a:bodyPr/>
                    <a:lstStyle/>
                    <a:p>
                      <a:pPr algn="ctr"/>
                      <a:r>
                        <a:rPr lang="nl-BE" sz="800" b="0" dirty="0" smtClean="0"/>
                        <a:t>0.942</a:t>
                      </a:r>
                      <a:endParaRPr lang="nl-BE" sz="800" b="0" dirty="0"/>
                    </a:p>
                  </a:txBody>
                  <a:tcPr marT="34290" marB="34290"/>
                </a:tc>
              </a:tr>
              <a:tr h="2781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800" dirty="0" smtClean="0">
                          <a:solidFill>
                            <a:schemeClr val="tx1"/>
                          </a:solidFill>
                        </a:rPr>
                        <a:t>S-5P vs EM27/SUN</a:t>
                      </a:r>
                    </a:p>
                  </a:txBody>
                  <a:tcPr marT="34290" marB="34290"/>
                </a:tc>
                <a:tc>
                  <a:txBody>
                    <a:bodyPr/>
                    <a:lstStyle/>
                    <a:p>
                      <a:pPr algn="ctr"/>
                      <a:r>
                        <a:rPr lang="nl-BE" sz="800" dirty="0" smtClean="0"/>
                        <a:t>-0.31</a:t>
                      </a:r>
                      <a:endParaRPr lang="nl-BE" sz="800" dirty="0"/>
                    </a:p>
                  </a:txBody>
                  <a:tcPr marT="34290" marB="34290"/>
                </a:tc>
                <a:tc>
                  <a:txBody>
                    <a:bodyPr/>
                    <a:lstStyle/>
                    <a:p>
                      <a:pPr algn="ctr"/>
                      <a:r>
                        <a:rPr lang="nl-BE" sz="800" dirty="0" smtClean="0"/>
                        <a:t>0.9</a:t>
                      </a:r>
                      <a:endParaRPr lang="nl-BE" sz="800" dirty="0"/>
                    </a:p>
                  </a:txBody>
                  <a:tcPr marT="34290" marB="34290"/>
                </a:tc>
                <a:tc>
                  <a:txBody>
                    <a:bodyPr/>
                    <a:lstStyle/>
                    <a:p>
                      <a:pPr algn="ctr"/>
                      <a:r>
                        <a:rPr lang="nl-BE" sz="800" dirty="0" smtClean="0"/>
                        <a:t>0.326</a:t>
                      </a:r>
                      <a:endParaRPr lang="nl-BE" sz="800" dirty="0"/>
                    </a:p>
                  </a:txBody>
                  <a:tcPr marT="34290" marB="34290"/>
                </a:tc>
              </a:tr>
              <a:tr h="2781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800" dirty="0" smtClean="0">
                          <a:solidFill>
                            <a:schemeClr val="tx1"/>
                          </a:solidFill>
                        </a:rPr>
                        <a:t>S-5P vs TCCONmod</a:t>
                      </a:r>
                    </a:p>
                  </a:txBody>
                  <a:tcPr marT="34290" marB="34290"/>
                </a:tc>
                <a:tc>
                  <a:txBody>
                    <a:bodyPr/>
                    <a:lstStyle/>
                    <a:p>
                      <a:pPr algn="ctr"/>
                      <a:r>
                        <a:rPr lang="nl-BE" sz="800" dirty="0" smtClean="0"/>
                        <a:t>-0.62</a:t>
                      </a:r>
                      <a:endParaRPr lang="nl-BE" sz="800" dirty="0"/>
                    </a:p>
                  </a:txBody>
                  <a:tcPr marT="34290" marB="34290"/>
                </a:tc>
                <a:tc>
                  <a:txBody>
                    <a:bodyPr/>
                    <a:lstStyle/>
                    <a:p>
                      <a:pPr algn="ctr"/>
                      <a:r>
                        <a:rPr lang="nl-BE" sz="800" dirty="0" smtClean="0"/>
                        <a:t>1.02</a:t>
                      </a:r>
                      <a:endParaRPr lang="nl-BE" sz="800" dirty="0"/>
                    </a:p>
                  </a:txBody>
                  <a:tcPr marT="34290" marB="34290"/>
                </a:tc>
                <a:tc>
                  <a:txBody>
                    <a:bodyPr/>
                    <a:lstStyle/>
                    <a:p>
                      <a:pPr algn="ctr"/>
                      <a:r>
                        <a:rPr lang="nl-BE" sz="800" dirty="0" smtClean="0"/>
                        <a:t>0.198</a:t>
                      </a:r>
                      <a:endParaRPr lang="nl-BE" sz="800" dirty="0"/>
                    </a:p>
                  </a:txBody>
                  <a:tcPr marT="34290" marB="34290"/>
                </a:tc>
              </a:tr>
            </a:tbl>
          </a:graphicData>
        </a:graphic>
      </p:graphicFrame>
      <p:sp>
        <p:nvSpPr>
          <p:cNvPr id="14" name="Rounded Rectangle 13"/>
          <p:cNvSpPr/>
          <p:nvPr/>
        </p:nvSpPr>
        <p:spPr>
          <a:xfrm>
            <a:off x="2267744" y="3673522"/>
            <a:ext cx="4608512" cy="54068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Rounded Rectangle 14"/>
          <p:cNvSpPr/>
          <p:nvPr/>
        </p:nvSpPr>
        <p:spPr>
          <a:xfrm>
            <a:off x="2267744" y="4214207"/>
            <a:ext cx="4608512" cy="292265"/>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563" y="932335"/>
            <a:ext cx="3479668" cy="1204501"/>
          </a:xfrm>
          <a:prstGeom prst="rect">
            <a:avLst/>
          </a:prstGeom>
        </p:spPr>
      </p:pic>
      <p:pic>
        <p:nvPicPr>
          <p:cNvPr id="6" name="Picture 5"/>
          <p:cNvPicPr>
            <a:picLocks noChangeAspect="1"/>
          </p:cNvPicPr>
          <p:nvPr/>
        </p:nvPicPr>
        <p:blipFill rotWithShape="1">
          <a:blip r:embed="rId7" cstate="print">
            <a:extLst>
              <a:ext uri="{28A0092B-C50C-407E-A947-70E740481C1C}">
                <a14:useLocalDpi xmlns:a14="http://schemas.microsoft.com/office/drawing/2010/main" val="0"/>
              </a:ext>
            </a:extLst>
          </a:blip>
          <a:srcRect l="12383" r="13884"/>
          <a:stretch/>
        </p:blipFill>
        <p:spPr>
          <a:xfrm>
            <a:off x="11336" y="3452329"/>
            <a:ext cx="2057400" cy="1674186"/>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968" y="2136836"/>
            <a:ext cx="3407904" cy="1179659"/>
          </a:xfrm>
          <a:prstGeom prst="rect">
            <a:avLst/>
          </a:prstGeom>
        </p:spPr>
      </p:pic>
      <p:sp>
        <p:nvSpPr>
          <p:cNvPr id="16" name="TextBox 15"/>
          <p:cNvSpPr txBox="1"/>
          <p:nvPr/>
        </p:nvSpPr>
        <p:spPr>
          <a:xfrm>
            <a:off x="3635896" y="2208330"/>
            <a:ext cx="1944216" cy="954107"/>
          </a:xfrm>
          <a:prstGeom prst="rect">
            <a:avLst/>
          </a:prstGeom>
          <a:noFill/>
        </p:spPr>
        <p:txBody>
          <a:bodyPr wrap="square" rtlCol="0">
            <a:spAutoFit/>
          </a:bodyPr>
          <a:lstStyle/>
          <a:p>
            <a:r>
              <a:rPr lang="en-US" sz="1400" dirty="0" smtClean="0">
                <a:latin typeface="Gill Sans MT" panose="020B0502020104020203" pitchFamily="34" charset="0"/>
              </a:rPr>
              <a:t>Note: different number of measurements</a:t>
            </a:r>
          </a:p>
          <a:p>
            <a:r>
              <a:rPr lang="en-US" sz="1400" dirty="0" smtClean="0">
                <a:solidFill>
                  <a:schemeClr val="bg1">
                    <a:lumMod val="50000"/>
                  </a:schemeClr>
                </a:solidFill>
                <a:latin typeface="Gill Sans MT" panose="020B0502020104020203" pitchFamily="34" charset="0"/>
              </a:rPr>
              <a:t>EM27/SUN data scaled to WMO via TCCON</a:t>
            </a:r>
            <a:endParaRPr lang="en-US" sz="1400" dirty="0">
              <a:solidFill>
                <a:schemeClr val="bg1">
                  <a:lumMod val="50000"/>
                </a:schemeClr>
              </a:solidFill>
              <a:latin typeface="Gill Sans MT" panose="020B0502020104020203" pitchFamily="34" charset="0"/>
            </a:endParaRPr>
          </a:p>
        </p:txBody>
      </p:sp>
      <p:sp>
        <p:nvSpPr>
          <p:cNvPr id="17" name="Rectangle 2"/>
          <p:cNvSpPr>
            <a:spLocks noGrp="1" noChangeArrowheads="1"/>
          </p:cNvSpPr>
          <p:nvPr>
            <p:ph type="title"/>
          </p:nvPr>
        </p:nvSpPr>
        <p:spPr>
          <a:xfrm>
            <a:off x="144000" y="147600"/>
            <a:ext cx="7174800" cy="430887"/>
          </a:xfrm>
        </p:spPr>
        <p:txBody>
          <a:bodyPr/>
          <a:lstStyle/>
          <a:p>
            <a:r>
              <a:rPr lang="en-GB" sz="2000" dirty="0" smtClean="0">
                <a:solidFill>
                  <a:schemeClr val="bg1"/>
                </a:solidFill>
              </a:rPr>
              <a:t>S5P validation results using EM27/SUN – XCH4</a:t>
            </a:r>
            <a:endParaRPr lang="en-GB" sz="2000" dirty="0">
              <a:solidFill>
                <a:schemeClr val="bg1"/>
              </a:solidFill>
            </a:endParaRPr>
          </a:p>
        </p:txBody>
      </p:sp>
      <p:sp>
        <p:nvSpPr>
          <p:cNvPr id="18" name="TextBox 17"/>
          <p:cNvSpPr txBox="1"/>
          <p:nvPr/>
        </p:nvSpPr>
        <p:spPr>
          <a:xfrm>
            <a:off x="3101934" y="1137386"/>
            <a:ext cx="1067924" cy="307777"/>
          </a:xfrm>
          <a:prstGeom prst="rect">
            <a:avLst/>
          </a:prstGeom>
          <a:noFill/>
        </p:spPr>
        <p:txBody>
          <a:bodyPr wrap="square" rtlCol="0">
            <a:spAutoFit/>
          </a:bodyPr>
          <a:lstStyle/>
          <a:p>
            <a:r>
              <a:rPr lang="en-US" sz="1400" dirty="0" smtClean="0">
                <a:latin typeface="Gill Sans MT" panose="020B0502020104020203" pitchFamily="34" charset="0"/>
              </a:rPr>
              <a:t>EM27/SUN</a:t>
            </a:r>
            <a:endParaRPr lang="en-US" sz="1400" dirty="0">
              <a:solidFill>
                <a:schemeClr val="bg1">
                  <a:lumMod val="50000"/>
                </a:schemeClr>
              </a:solidFill>
              <a:latin typeface="Gill Sans MT" panose="020B0502020104020203" pitchFamily="34" charset="0"/>
            </a:endParaRPr>
          </a:p>
        </p:txBody>
      </p:sp>
      <p:sp>
        <p:nvSpPr>
          <p:cNvPr id="19" name="TextBox 18"/>
          <p:cNvSpPr txBox="1"/>
          <p:nvPr/>
        </p:nvSpPr>
        <p:spPr>
          <a:xfrm>
            <a:off x="5182026" y="1141502"/>
            <a:ext cx="1067924" cy="307777"/>
          </a:xfrm>
          <a:prstGeom prst="rect">
            <a:avLst/>
          </a:prstGeom>
          <a:noFill/>
        </p:spPr>
        <p:txBody>
          <a:bodyPr wrap="square" rtlCol="0">
            <a:spAutoFit/>
          </a:bodyPr>
          <a:lstStyle/>
          <a:p>
            <a:r>
              <a:rPr lang="en-US" sz="1400" dirty="0" smtClean="0">
                <a:latin typeface="Gill Sans MT" panose="020B0502020104020203" pitchFamily="34" charset="0"/>
              </a:rPr>
              <a:t>TCCON</a:t>
            </a:r>
            <a:endParaRPr lang="en-US" sz="1400" dirty="0">
              <a:solidFill>
                <a:schemeClr val="bg1">
                  <a:lumMod val="50000"/>
                </a:schemeClr>
              </a:solidFill>
              <a:latin typeface="Gill Sans MT" panose="020B0502020104020203" pitchFamily="34" charset="0"/>
            </a:endParaRPr>
          </a:p>
        </p:txBody>
      </p:sp>
    </p:spTree>
    <p:extLst>
      <p:ext uri="{BB962C8B-B14F-4D97-AF65-F5344CB8AC3E}">
        <p14:creationId xmlns:p14="http://schemas.microsoft.com/office/powerpoint/2010/main" val="42668612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3610" y="945035"/>
            <a:ext cx="3334894" cy="1154387"/>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2276" r="13318"/>
          <a:stretch/>
        </p:blipFill>
        <p:spPr>
          <a:xfrm>
            <a:off x="6986364" y="3403879"/>
            <a:ext cx="2143126" cy="1728192"/>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73612" y="2149535"/>
            <a:ext cx="3334893" cy="1154387"/>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3908880416"/>
              </p:ext>
            </p:extLst>
          </p:nvPr>
        </p:nvGraphicFramePr>
        <p:xfrm>
          <a:off x="2298224" y="3401909"/>
          <a:ext cx="4536504" cy="1181100"/>
        </p:xfrm>
        <a:graphic>
          <a:graphicData uri="http://schemas.openxmlformats.org/drawingml/2006/table">
            <a:tbl>
              <a:tblPr firstRow="1" bandRow="1">
                <a:tableStyleId>{5C22544A-7EE6-4342-B048-85BDC9FD1C3A}</a:tableStyleId>
              </a:tblPr>
              <a:tblGrid>
                <a:gridCol w="2016224"/>
                <a:gridCol w="1073070"/>
                <a:gridCol w="871146"/>
                <a:gridCol w="576064"/>
              </a:tblGrid>
              <a:tr h="297180">
                <a:tc>
                  <a:txBody>
                    <a:bodyPr/>
                    <a:lstStyle/>
                    <a:p>
                      <a:pPr algn="ctr"/>
                      <a:r>
                        <a:rPr lang="nl-BE" sz="800" dirty="0" smtClean="0">
                          <a:solidFill>
                            <a:schemeClr val="tx1"/>
                          </a:solidFill>
                        </a:rPr>
                        <a:t>Validation type</a:t>
                      </a:r>
                      <a:endParaRPr lang="nl-BE" sz="800" dirty="0">
                        <a:solidFill>
                          <a:schemeClr val="tx1"/>
                        </a:solidFill>
                      </a:endParaRPr>
                    </a:p>
                  </a:txBody>
                  <a:tcPr marT="34290" marB="34290"/>
                </a:tc>
                <a:tc>
                  <a:txBody>
                    <a:bodyPr/>
                    <a:lstStyle/>
                    <a:p>
                      <a:pPr algn="ctr"/>
                      <a:r>
                        <a:rPr lang="nl-BE" sz="800" dirty="0" smtClean="0">
                          <a:solidFill>
                            <a:schemeClr val="tx1"/>
                          </a:solidFill>
                        </a:rPr>
                        <a:t>Bias</a:t>
                      </a:r>
                    </a:p>
                    <a:p>
                      <a:pPr algn="ctr"/>
                      <a:r>
                        <a:rPr lang="nl-BE" sz="800" dirty="0" smtClean="0">
                          <a:solidFill>
                            <a:schemeClr val="tx1"/>
                          </a:solidFill>
                        </a:rPr>
                        <a:t>%</a:t>
                      </a:r>
                    </a:p>
                  </a:txBody>
                  <a:tcPr marT="34290" marB="34290"/>
                </a:tc>
                <a:tc>
                  <a:txBody>
                    <a:bodyPr/>
                    <a:lstStyle/>
                    <a:p>
                      <a:pPr algn="ctr"/>
                      <a:r>
                        <a:rPr lang="nl-BE" sz="800" dirty="0" smtClean="0">
                          <a:solidFill>
                            <a:schemeClr val="tx1"/>
                          </a:solidFill>
                        </a:rPr>
                        <a:t>STD</a:t>
                      </a:r>
                    </a:p>
                    <a:p>
                      <a:pPr algn="ctr"/>
                      <a:r>
                        <a:rPr lang="nl-BE" sz="800" dirty="0" smtClean="0">
                          <a:solidFill>
                            <a:schemeClr val="tx1"/>
                          </a:solidFill>
                        </a:rPr>
                        <a:t>%</a:t>
                      </a:r>
                      <a:endParaRPr lang="nl-BE" sz="800" dirty="0">
                        <a:solidFill>
                          <a:schemeClr val="tx1"/>
                        </a:solidFill>
                      </a:endParaRPr>
                    </a:p>
                  </a:txBody>
                  <a:tcPr marT="34290" marB="34290"/>
                </a:tc>
                <a:tc>
                  <a:txBody>
                    <a:bodyPr/>
                    <a:lstStyle/>
                    <a:p>
                      <a:pPr algn="ctr"/>
                      <a:r>
                        <a:rPr lang="nl-BE" sz="800" dirty="0" smtClean="0">
                          <a:solidFill>
                            <a:schemeClr val="tx1"/>
                          </a:solidFill>
                        </a:rPr>
                        <a:t>R</a:t>
                      </a:r>
                      <a:endParaRPr lang="nl-BE" sz="800" dirty="0">
                        <a:solidFill>
                          <a:schemeClr val="tx1"/>
                        </a:solidFill>
                      </a:endParaRPr>
                    </a:p>
                  </a:txBody>
                  <a:tcPr marT="34290" marB="34290"/>
                </a:tc>
              </a:tr>
              <a:tr h="297180">
                <a:tc>
                  <a:txBody>
                    <a:bodyPr/>
                    <a:lstStyle/>
                    <a:p>
                      <a:pPr algn="ctr"/>
                      <a:r>
                        <a:rPr lang="nl-BE" sz="800" b="0" dirty="0" smtClean="0"/>
                        <a:t>VERTEX70 vs TCCONmod</a:t>
                      </a:r>
                      <a:endParaRPr lang="nl-BE" sz="800" b="0" dirty="0"/>
                    </a:p>
                  </a:txBody>
                  <a:tcPr marT="34290" marB="34290"/>
                </a:tc>
                <a:tc>
                  <a:txBody>
                    <a:bodyPr/>
                    <a:lstStyle/>
                    <a:p>
                      <a:pPr algn="ctr"/>
                      <a:r>
                        <a:rPr lang="nl-BE" sz="800" b="0" dirty="0" smtClean="0"/>
                        <a:t>0.5</a:t>
                      </a:r>
                    </a:p>
                    <a:p>
                      <a:pPr algn="ctr"/>
                      <a:r>
                        <a:rPr lang="nl-BE" sz="800" b="0" dirty="0" smtClean="0"/>
                        <a:t>(9 ppb)</a:t>
                      </a:r>
                      <a:endParaRPr lang="nl-BE" sz="800" b="0" dirty="0"/>
                    </a:p>
                  </a:txBody>
                  <a:tcPr marT="34290" marB="34290"/>
                </a:tc>
                <a:tc>
                  <a:txBody>
                    <a:bodyPr/>
                    <a:lstStyle/>
                    <a:p>
                      <a:pPr algn="ctr"/>
                      <a:r>
                        <a:rPr lang="nl-BE" sz="800" b="0" dirty="0" smtClean="0"/>
                        <a:t>0.22</a:t>
                      </a:r>
                    </a:p>
                    <a:p>
                      <a:pPr algn="ctr"/>
                      <a:r>
                        <a:rPr lang="nl-BE" sz="800" b="0" dirty="0" smtClean="0"/>
                        <a:t>(4 ppb)</a:t>
                      </a:r>
                      <a:endParaRPr lang="nl-BE" sz="800" b="0" dirty="0"/>
                    </a:p>
                  </a:txBody>
                  <a:tcPr marT="34290" marB="34290"/>
                </a:tc>
                <a:tc>
                  <a:txBody>
                    <a:bodyPr/>
                    <a:lstStyle/>
                    <a:p>
                      <a:pPr algn="ctr"/>
                      <a:r>
                        <a:rPr lang="nl-BE" sz="800" b="0" dirty="0" smtClean="0"/>
                        <a:t>0.969</a:t>
                      </a:r>
                      <a:endParaRPr lang="nl-BE" sz="800" b="0" dirty="0"/>
                    </a:p>
                  </a:txBody>
                  <a:tcPr marT="34290" marB="34290"/>
                </a:tc>
              </a:tr>
              <a:tr h="2781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800" dirty="0" smtClean="0">
                          <a:solidFill>
                            <a:schemeClr val="tx1"/>
                          </a:solidFill>
                        </a:rPr>
                        <a:t>S-5P vs VERTEX70</a:t>
                      </a:r>
                    </a:p>
                  </a:txBody>
                  <a:tcPr marT="34290" marB="34290"/>
                </a:tc>
                <a:tc>
                  <a:txBody>
                    <a:bodyPr/>
                    <a:lstStyle/>
                    <a:p>
                      <a:pPr algn="ctr"/>
                      <a:r>
                        <a:rPr lang="nl-BE" sz="800" dirty="0" smtClean="0"/>
                        <a:t>-1.27</a:t>
                      </a:r>
                      <a:endParaRPr lang="nl-BE" sz="800" dirty="0"/>
                    </a:p>
                  </a:txBody>
                  <a:tcPr marT="34290" marB="34290"/>
                </a:tc>
                <a:tc>
                  <a:txBody>
                    <a:bodyPr/>
                    <a:lstStyle/>
                    <a:p>
                      <a:pPr algn="ctr"/>
                      <a:r>
                        <a:rPr lang="nl-BE" sz="800" dirty="0" smtClean="0"/>
                        <a:t>1.04</a:t>
                      </a:r>
                      <a:endParaRPr lang="nl-BE" sz="800" dirty="0"/>
                    </a:p>
                  </a:txBody>
                  <a:tcPr marT="34290" marB="34290"/>
                </a:tc>
                <a:tc>
                  <a:txBody>
                    <a:bodyPr/>
                    <a:lstStyle/>
                    <a:p>
                      <a:pPr algn="ctr"/>
                      <a:r>
                        <a:rPr lang="nl-BE" sz="800" dirty="0" smtClean="0"/>
                        <a:t>0.092</a:t>
                      </a:r>
                      <a:endParaRPr lang="nl-BE" sz="800" dirty="0"/>
                    </a:p>
                  </a:txBody>
                  <a:tcPr marT="34290" marB="34290"/>
                </a:tc>
              </a:tr>
              <a:tr h="2781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800" dirty="0" smtClean="0">
                          <a:solidFill>
                            <a:schemeClr val="tx1"/>
                          </a:solidFill>
                        </a:rPr>
                        <a:t>S-5P vs TCCONmod</a:t>
                      </a:r>
                    </a:p>
                  </a:txBody>
                  <a:tcPr marT="34290" marB="34290"/>
                </a:tc>
                <a:tc>
                  <a:txBody>
                    <a:bodyPr/>
                    <a:lstStyle/>
                    <a:p>
                      <a:pPr algn="ctr"/>
                      <a:r>
                        <a:rPr lang="nl-BE" sz="800" dirty="0" smtClean="0"/>
                        <a:t>-0.62</a:t>
                      </a:r>
                      <a:endParaRPr lang="nl-BE" sz="800" dirty="0"/>
                    </a:p>
                  </a:txBody>
                  <a:tcPr marT="34290" marB="34290"/>
                </a:tc>
                <a:tc>
                  <a:txBody>
                    <a:bodyPr/>
                    <a:lstStyle/>
                    <a:p>
                      <a:pPr algn="ctr"/>
                      <a:r>
                        <a:rPr lang="nl-BE" sz="800" dirty="0" smtClean="0"/>
                        <a:t>1.02</a:t>
                      </a:r>
                      <a:endParaRPr lang="nl-BE" sz="800" dirty="0"/>
                    </a:p>
                  </a:txBody>
                  <a:tcPr marT="34290" marB="34290"/>
                </a:tc>
                <a:tc>
                  <a:txBody>
                    <a:bodyPr/>
                    <a:lstStyle/>
                    <a:p>
                      <a:pPr algn="ctr"/>
                      <a:r>
                        <a:rPr lang="nl-BE" sz="800" dirty="0" smtClean="0"/>
                        <a:t>0.198</a:t>
                      </a:r>
                      <a:endParaRPr lang="nl-BE" sz="800" dirty="0"/>
                    </a:p>
                  </a:txBody>
                  <a:tcPr marT="34290" marB="34290"/>
                </a:tc>
              </a:tr>
            </a:tbl>
          </a:graphicData>
        </a:graphic>
      </p:graphicFrame>
      <p:sp>
        <p:nvSpPr>
          <p:cNvPr id="14" name="Rounded Rectangle 13"/>
          <p:cNvSpPr/>
          <p:nvPr/>
        </p:nvSpPr>
        <p:spPr>
          <a:xfrm>
            <a:off x="2267744" y="3737022"/>
            <a:ext cx="4608512" cy="54068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Rounded Rectangle 14"/>
          <p:cNvSpPr/>
          <p:nvPr/>
        </p:nvSpPr>
        <p:spPr>
          <a:xfrm>
            <a:off x="2267744" y="4277707"/>
            <a:ext cx="4608512" cy="292265"/>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5751" y="932335"/>
            <a:ext cx="3334894" cy="1154387"/>
          </a:xfrm>
          <a:prstGeom prst="rect">
            <a:avLst/>
          </a:prstGeom>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l="12981" r="14835"/>
          <a:stretch/>
        </p:blipFill>
        <p:spPr>
          <a:xfrm>
            <a:off x="13793" y="3361975"/>
            <a:ext cx="2119874" cy="176208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2182452"/>
            <a:ext cx="3491880" cy="1208728"/>
          </a:xfrm>
          <a:prstGeom prst="rect">
            <a:avLst/>
          </a:prstGeom>
        </p:spPr>
      </p:pic>
      <p:sp>
        <p:nvSpPr>
          <p:cNvPr id="16" name="TextBox 15"/>
          <p:cNvSpPr txBox="1"/>
          <p:nvPr/>
        </p:nvSpPr>
        <p:spPr>
          <a:xfrm>
            <a:off x="3599892" y="2416207"/>
            <a:ext cx="1944216" cy="523220"/>
          </a:xfrm>
          <a:prstGeom prst="rect">
            <a:avLst/>
          </a:prstGeom>
          <a:noFill/>
        </p:spPr>
        <p:txBody>
          <a:bodyPr wrap="square" rtlCol="0">
            <a:spAutoFit/>
          </a:bodyPr>
          <a:lstStyle/>
          <a:p>
            <a:r>
              <a:rPr lang="en-US" sz="1400" dirty="0" smtClean="0">
                <a:solidFill>
                  <a:schemeClr val="bg1">
                    <a:lumMod val="50000"/>
                  </a:schemeClr>
                </a:solidFill>
                <a:latin typeface="Gill Sans MT" panose="020B0502020104020203" pitchFamily="34" charset="0"/>
              </a:rPr>
              <a:t>VERTEX70 data not yet scaled to WMO</a:t>
            </a:r>
            <a:endParaRPr lang="en-US" sz="1400" dirty="0">
              <a:solidFill>
                <a:schemeClr val="bg1">
                  <a:lumMod val="50000"/>
                </a:schemeClr>
              </a:solidFill>
              <a:latin typeface="Gill Sans MT" panose="020B0502020104020203" pitchFamily="34" charset="0"/>
            </a:endParaRPr>
          </a:p>
        </p:txBody>
      </p:sp>
      <p:sp>
        <p:nvSpPr>
          <p:cNvPr id="17" name="Rectangle 2"/>
          <p:cNvSpPr>
            <a:spLocks noGrp="1" noChangeArrowheads="1"/>
          </p:cNvSpPr>
          <p:nvPr>
            <p:ph type="title"/>
          </p:nvPr>
        </p:nvSpPr>
        <p:spPr>
          <a:xfrm>
            <a:off x="144000" y="147600"/>
            <a:ext cx="7174800" cy="430887"/>
          </a:xfrm>
        </p:spPr>
        <p:txBody>
          <a:bodyPr/>
          <a:lstStyle/>
          <a:p>
            <a:r>
              <a:rPr lang="en-GB" sz="2000" dirty="0" smtClean="0">
                <a:solidFill>
                  <a:schemeClr val="bg1"/>
                </a:solidFill>
              </a:rPr>
              <a:t>S5P validation results using VERTEX70 – XCH4</a:t>
            </a:r>
            <a:endParaRPr lang="en-GB" sz="2000" dirty="0">
              <a:solidFill>
                <a:schemeClr val="bg1"/>
              </a:solidFill>
            </a:endParaRPr>
          </a:p>
        </p:txBody>
      </p:sp>
      <p:sp>
        <p:nvSpPr>
          <p:cNvPr id="18" name="TextBox 17"/>
          <p:cNvSpPr txBox="1"/>
          <p:nvPr/>
        </p:nvSpPr>
        <p:spPr>
          <a:xfrm>
            <a:off x="3101934" y="1137386"/>
            <a:ext cx="1067924" cy="307777"/>
          </a:xfrm>
          <a:prstGeom prst="rect">
            <a:avLst/>
          </a:prstGeom>
          <a:noFill/>
        </p:spPr>
        <p:txBody>
          <a:bodyPr wrap="square" rtlCol="0">
            <a:spAutoFit/>
          </a:bodyPr>
          <a:lstStyle/>
          <a:p>
            <a:r>
              <a:rPr lang="en-US" sz="1400" dirty="0" smtClean="0">
                <a:latin typeface="Gill Sans MT" panose="020B0502020104020203" pitchFamily="34" charset="0"/>
              </a:rPr>
              <a:t>VERTEX70</a:t>
            </a:r>
            <a:endParaRPr lang="en-US" sz="1400" dirty="0">
              <a:solidFill>
                <a:schemeClr val="bg1">
                  <a:lumMod val="50000"/>
                </a:schemeClr>
              </a:solidFill>
              <a:latin typeface="Gill Sans MT" panose="020B0502020104020203" pitchFamily="34" charset="0"/>
            </a:endParaRPr>
          </a:p>
        </p:txBody>
      </p:sp>
      <p:sp>
        <p:nvSpPr>
          <p:cNvPr id="19" name="TextBox 18"/>
          <p:cNvSpPr txBox="1"/>
          <p:nvPr/>
        </p:nvSpPr>
        <p:spPr>
          <a:xfrm>
            <a:off x="5182026" y="1141502"/>
            <a:ext cx="1067924" cy="307777"/>
          </a:xfrm>
          <a:prstGeom prst="rect">
            <a:avLst/>
          </a:prstGeom>
          <a:noFill/>
        </p:spPr>
        <p:txBody>
          <a:bodyPr wrap="square" rtlCol="0">
            <a:spAutoFit/>
          </a:bodyPr>
          <a:lstStyle/>
          <a:p>
            <a:r>
              <a:rPr lang="en-US" sz="1400" dirty="0" smtClean="0">
                <a:latin typeface="Gill Sans MT" panose="020B0502020104020203" pitchFamily="34" charset="0"/>
              </a:rPr>
              <a:t>TCCON</a:t>
            </a:r>
            <a:endParaRPr lang="en-US" sz="1400" dirty="0">
              <a:solidFill>
                <a:schemeClr val="bg1">
                  <a:lumMod val="50000"/>
                </a:schemeClr>
              </a:solidFill>
              <a:latin typeface="Gill Sans MT" panose="020B0502020104020203" pitchFamily="34" charset="0"/>
            </a:endParaRPr>
          </a:p>
        </p:txBody>
      </p:sp>
    </p:spTree>
    <p:extLst>
      <p:ext uri="{BB962C8B-B14F-4D97-AF65-F5344CB8AC3E}">
        <p14:creationId xmlns:p14="http://schemas.microsoft.com/office/powerpoint/2010/main" val="21677393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24841"/>
            <a:ext cx="9144000" cy="2493818"/>
          </a:xfrm>
          <a:prstGeom prst="rect">
            <a:avLst/>
          </a:prstGeom>
        </p:spPr>
      </p:pic>
      <p:sp>
        <p:nvSpPr>
          <p:cNvPr id="6" name="Rectangle 2"/>
          <p:cNvSpPr>
            <a:spLocks noGrp="1" noChangeArrowheads="1"/>
          </p:cNvSpPr>
          <p:nvPr>
            <p:ph type="title"/>
          </p:nvPr>
        </p:nvSpPr>
        <p:spPr>
          <a:xfrm>
            <a:off x="144000" y="147600"/>
            <a:ext cx="7174800" cy="430887"/>
          </a:xfrm>
        </p:spPr>
        <p:txBody>
          <a:bodyPr/>
          <a:lstStyle/>
          <a:p>
            <a:r>
              <a:rPr lang="en-GB" dirty="0" smtClean="0">
                <a:solidFill>
                  <a:schemeClr val="bg1"/>
                </a:solidFill>
              </a:rPr>
              <a:t>EM27/SUN vs TCCON – XCO</a:t>
            </a:r>
            <a:endParaRPr lang="en-GB" dirty="0">
              <a:solidFill>
                <a:schemeClr val="bg1"/>
              </a:solidFill>
            </a:endParaRPr>
          </a:p>
        </p:txBody>
      </p:sp>
    </p:spTree>
    <p:extLst>
      <p:ext uri="{BB962C8B-B14F-4D97-AF65-F5344CB8AC3E}">
        <p14:creationId xmlns:p14="http://schemas.microsoft.com/office/powerpoint/2010/main" val="5847290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24841"/>
            <a:ext cx="9144000" cy="2493818"/>
          </a:xfrm>
          <a:prstGeom prst="rect">
            <a:avLst/>
          </a:prstGeom>
        </p:spPr>
      </p:pic>
      <p:sp>
        <p:nvSpPr>
          <p:cNvPr id="6" name="Rectangle 2"/>
          <p:cNvSpPr>
            <a:spLocks noGrp="1" noChangeArrowheads="1"/>
          </p:cNvSpPr>
          <p:nvPr>
            <p:ph type="title"/>
          </p:nvPr>
        </p:nvSpPr>
        <p:spPr>
          <a:xfrm>
            <a:off x="144000" y="147600"/>
            <a:ext cx="7174800" cy="430887"/>
          </a:xfrm>
        </p:spPr>
        <p:txBody>
          <a:bodyPr/>
          <a:lstStyle/>
          <a:p>
            <a:r>
              <a:rPr lang="en-GB" dirty="0" smtClean="0"/>
              <a:t>VERTEX70</a:t>
            </a:r>
            <a:r>
              <a:rPr lang="en-GB" dirty="0" smtClean="0">
                <a:solidFill>
                  <a:schemeClr val="bg1"/>
                </a:solidFill>
              </a:rPr>
              <a:t> vs TCCON – XCO</a:t>
            </a:r>
            <a:endParaRPr lang="en-GB" dirty="0">
              <a:solidFill>
                <a:schemeClr val="bg1"/>
              </a:solidFill>
            </a:endParaRPr>
          </a:p>
        </p:txBody>
      </p:sp>
    </p:spTree>
    <p:extLst>
      <p:ext uri="{BB962C8B-B14F-4D97-AF65-F5344CB8AC3E}">
        <p14:creationId xmlns:p14="http://schemas.microsoft.com/office/powerpoint/2010/main" val="31147588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91028"/>
            <a:ext cx="6534724" cy="178219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9872" y="891028"/>
            <a:ext cx="2564904" cy="192367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14566" y="3915364"/>
            <a:ext cx="2157995" cy="121387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18140" y="2701492"/>
            <a:ext cx="2157995" cy="1213872"/>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60144" y="3915364"/>
            <a:ext cx="2157995" cy="1213872"/>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60145" y="2701492"/>
            <a:ext cx="2157995" cy="1213872"/>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01" y="3928563"/>
            <a:ext cx="2157995" cy="1213872"/>
          </a:xfrm>
          <a:prstGeom prst="rect">
            <a:avLst/>
          </a:prstGeom>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2701492"/>
            <a:ext cx="2157995" cy="1213872"/>
          </a:xfrm>
          <a:prstGeom prst="rect">
            <a:avLst/>
          </a:prstGeom>
        </p:spPr>
      </p:pic>
      <p:pic>
        <p:nvPicPr>
          <p:cNvPr id="21" name="Picture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50321" y="3168728"/>
            <a:ext cx="2593678" cy="1357914"/>
          </a:xfrm>
          <a:prstGeom prst="rect">
            <a:avLst/>
          </a:prstGeom>
        </p:spPr>
      </p:pic>
      <p:sp>
        <p:nvSpPr>
          <p:cNvPr id="14" name="Rectangle 2"/>
          <p:cNvSpPr>
            <a:spLocks noGrp="1" noChangeArrowheads="1"/>
          </p:cNvSpPr>
          <p:nvPr>
            <p:ph type="title"/>
          </p:nvPr>
        </p:nvSpPr>
        <p:spPr>
          <a:xfrm>
            <a:off x="144000" y="147600"/>
            <a:ext cx="7174800" cy="430887"/>
          </a:xfrm>
        </p:spPr>
        <p:txBody>
          <a:bodyPr/>
          <a:lstStyle/>
          <a:p>
            <a:r>
              <a:rPr lang="en-GB" dirty="0" smtClean="0"/>
              <a:t>AirCore</a:t>
            </a:r>
            <a:r>
              <a:rPr lang="en-GB" dirty="0" smtClean="0">
                <a:solidFill>
                  <a:schemeClr val="bg1"/>
                </a:solidFill>
              </a:rPr>
              <a:t> vs TCCON – XCO</a:t>
            </a:r>
            <a:endParaRPr lang="en-GB" dirty="0">
              <a:solidFill>
                <a:schemeClr val="bg1"/>
              </a:solidFill>
            </a:endParaRPr>
          </a:p>
        </p:txBody>
      </p:sp>
    </p:spTree>
    <p:extLst>
      <p:ext uri="{BB962C8B-B14F-4D97-AF65-F5344CB8AC3E}">
        <p14:creationId xmlns:p14="http://schemas.microsoft.com/office/powerpoint/2010/main" val="30499138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144000" y="147600"/>
            <a:ext cx="7174800" cy="430887"/>
          </a:xfrm>
        </p:spPr>
        <p:txBody>
          <a:bodyPr/>
          <a:lstStyle/>
          <a:p>
            <a:r>
              <a:rPr lang="en-GB" dirty="0" smtClean="0">
                <a:solidFill>
                  <a:schemeClr val="bg1"/>
                </a:solidFill>
              </a:rPr>
              <a:t>Coincidence criteria for S5P validation study</a:t>
            </a:r>
            <a:endParaRPr lang="en-GB" dirty="0">
              <a:solidFill>
                <a:schemeClr val="bg1"/>
              </a:solidFill>
            </a:endParaRPr>
          </a:p>
        </p:txBody>
      </p:sp>
      <p:sp>
        <p:nvSpPr>
          <p:cNvPr id="117763" name="Rectangle 3"/>
          <p:cNvSpPr>
            <a:spLocks noGrp="1" noChangeArrowheads="1"/>
          </p:cNvSpPr>
          <p:nvPr>
            <p:ph type="body" idx="4294967295"/>
          </p:nvPr>
        </p:nvSpPr>
        <p:spPr>
          <a:xfrm>
            <a:off x="172800" y="858740"/>
            <a:ext cx="8748000" cy="3691659"/>
          </a:xfrm>
        </p:spPr>
        <p:txBody>
          <a:bodyPr/>
          <a:lstStyle/>
          <a:p>
            <a:pPr marL="285750" indent="-285750" algn="just">
              <a:buFont typeface="Wingdings" panose="05000000000000000000" pitchFamily="2" charset="2"/>
              <a:buChar char="Ø"/>
              <a:defRPr/>
            </a:pPr>
            <a:r>
              <a:rPr lang="en-US" altLang="nl-BE" dirty="0" smtClean="0">
                <a:solidFill>
                  <a:srgbClr val="000000"/>
                </a:solidFill>
                <a:latin typeface="Gill Sans MT" pitchFamily="34" charset="0"/>
              </a:rPr>
              <a:t>Period of study: 01 March 2018 – 1 October 2019.</a:t>
            </a:r>
          </a:p>
          <a:p>
            <a:pPr marL="285750" indent="-285750" algn="just">
              <a:buFont typeface="Wingdings" panose="05000000000000000000" pitchFamily="2" charset="2"/>
              <a:buChar char="Ø"/>
              <a:defRPr/>
            </a:pPr>
            <a:r>
              <a:rPr lang="en-US" altLang="nl-BE" dirty="0" smtClean="0">
                <a:solidFill>
                  <a:srgbClr val="000000"/>
                </a:solidFill>
                <a:latin typeface="Gill Sans MT" pitchFamily="34" charset="0"/>
              </a:rPr>
              <a:t>S-5P data from Mission Performance Centre (MPC) provided by the Payload Data Ground Segment (PDGS) at DLR.</a:t>
            </a:r>
          </a:p>
          <a:p>
            <a:pPr marL="285750" indent="-285750" algn="just">
              <a:buFont typeface="Wingdings" panose="05000000000000000000" pitchFamily="2" charset="2"/>
              <a:buChar char="Ø"/>
              <a:defRPr/>
            </a:pPr>
            <a:endParaRPr lang="en-US" altLang="nl-BE" dirty="0" smtClean="0">
              <a:solidFill>
                <a:srgbClr val="000000"/>
              </a:solidFill>
              <a:latin typeface="Gill Sans MT" pitchFamily="34" charset="0"/>
            </a:endParaRPr>
          </a:p>
          <a:p>
            <a:pPr marL="285750" indent="-285750" algn="just">
              <a:buFont typeface="Wingdings" panose="05000000000000000000" pitchFamily="2" charset="2"/>
              <a:buChar char="Ø"/>
              <a:defRPr/>
            </a:pPr>
            <a:r>
              <a:rPr lang="en-US" altLang="nl-BE" dirty="0" smtClean="0">
                <a:solidFill>
                  <a:srgbClr val="000000"/>
                </a:solidFill>
                <a:latin typeface="Gill Sans MT" pitchFamily="34" charset="0"/>
              </a:rPr>
              <a:t>Coincidence criteria for </a:t>
            </a:r>
            <a:r>
              <a:rPr lang="en-US" altLang="nl-BE" b="1" dirty="0" smtClean="0">
                <a:solidFill>
                  <a:srgbClr val="FF0000"/>
                </a:solidFill>
                <a:latin typeface="Gill Sans MT" pitchFamily="34" charset="0"/>
              </a:rPr>
              <a:t>CO</a:t>
            </a:r>
            <a:r>
              <a:rPr lang="en-US" altLang="nl-BE" dirty="0" smtClean="0">
                <a:solidFill>
                  <a:srgbClr val="000000"/>
                </a:solidFill>
                <a:latin typeface="Gill Sans MT" pitchFamily="34" charset="0"/>
              </a:rPr>
              <a:t>: Time delta = 1 hours; Geo-distance delta = 50 km radius. QA filtering: </a:t>
            </a:r>
            <a:r>
              <a:rPr lang="en-US" altLang="nl-BE" dirty="0" err="1" smtClean="0">
                <a:solidFill>
                  <a:srgbClr val="000000"/>
                </a:solidFill>
                <a:latin typeface="Gill Sans MT" pitchFamily="34" charset="0"/>
              </a:rPr>
              <a:t>qa_value</a:t>
            </a:r>
            <a:r>
              <a:rPr lang="en-US" altLang="nl-BE" dirty="0" smtClean="0">
                <a:solidFill>
                  <a:srgbClr val="000000"/>
                </a:solidFill>
                <a:latin typeface="Gill Sans MT" pitchFamily="34" charset="0"/>
              </a:rPr>
              <a:t> &gt; 0.5;. From the coincident and filtered satellite measurements an average of all pixels is taken for each ground-based reference measurements. </a:t>
            </a:r>
          </a:p>
          <a:p>
            <a:pPr marL="285750" indent="-285750" algn="just">
              <a:buFont typeface="Wingdings" panose="05000000000000000000" pitchFamily="2" charset="2"/>
              <a:buChar char="Ø"/>
              <a:defRPr/>
            </a:pPr>
            <a:endParaRPr lang="en-US" altLang="nl-BE" dirty="0" smtClean="0">
              <a:solidFill>
                <a:srgbClr val="000000"/>
              </a:solidFill>
              <a:latin typeface="Gill Sans MT" pitchFamily="34" charset="0"/>
            </a:endParaRPr>
          </a:p>
          <a:p>
            <a:pPr marL="285750" indent="-285750" algn="just">
              <a:buFont typeface="Wingdings" panose="05000000000000000000" pitchFamily="2" charset="2"/>
              <a:buChar char="Ø"/>
              <a:defRPr/>
            </a:pPr>
            <a:r>
              <a:rPr lang="en-US" altLang="nl-BE" dirty="0" smtClean="0">
                <a:solidFill>
                  <a:srgbClr val="000000"/>
                </a:solidFill>
                <a:latin typeface="Gill Sans MT" pitchFamily="34" charset="0"/>
              </a:rPr>
              <a:t>S-5P </a:t>
            </a:r>
            <a:r>
              <a:rPr lang="en-US" altLang="nl-BE" dirty="0" smtClean="0">
                <a:solidFill>
                  <a:srgbClr val="FF0000"/>
                </a:solidFill>
                <a:latin typeface="Gill Sans MT" pitchFamily="34" charset="0"/>
              </a:rPr>
              <a:t>requirements</a:t>
            </a:r>
            <a:r>
              <a:rPr lang="en-US" altLang="nl-BE" dirty="0" smtClean="0">
                <a:solidFill>
                  <a:srgbClr val="000000"/>
                </a:solidFill>
                <a:latin typeface="Gill Sans MT" pitchFamily="34" charset="0"/>
              </a:rPr>
              <a:t> for CO total column: target </a:t>
            </a:r>
            <a:r>
              <a:rPr lang="en-US" altLang="nl-BE" u="sng" dirty="0" smtClean="0">
                <a:solidFill>
                  <a:srgbClr val="000000"/>
                </a:solidFill>
                <a:latin typeface="Gill Sans MT" pitchFamily="34" charset="0"/>
              </a:rPr>
              <a:t>bias</a:t>
            </a:r>
            <a:r>
              <a:rPr lang="en-US" altLang="nl-BE" dirty="0" smtClean="0">
                <a:solidFill>
                  <a:srgbClr val="000000"/>
                </a:solidFill>
                <a:latin typeface="Gill Sans MT" pitchFamily="34" charset="0"/>
              </a:rPr>
              <a:t> = 15 %; target </a:t>
            </a:r>
            <a:r>
              <a:rPr lang="en-US" altLang="nl-BE" u="sng" dirty="0" smtClean="0">
                <a:solidFill>
                  <a:srgbClr val="000000"/>
                </a:solidFill>
                <a:latin typeface="Gill Sans MT" pitchFamily="34" charset="0"/>
              </a:rPr>
              <a:t>precision</a:t>
            </a:r>
            <a:r>
              <a:rPr lang="en-US" altLang="nl-BE" dirty="0" smtClean="0">
                <a:solidFill>
                  <a:srgbClr val="000000"/>
                </a:solidFill>
                <a:latin typeface="Gill Sans MT" pitchFamily="34" charset="0"/>
              </a:rPr>
              <a:t> : &lt; 10 %</a:t>
            </a:r>
            <a:endParaRPr lang="en-US" altLang="nl-BE" dirty="0">
              <a:solidFill>
                <a:srgbClr val="000000"/>
              </a:solidFill>
              <a:latin typeface="Gill Sans MT" pitchFamily="34" charset="0"/>
            </a:endParaRPr>
          </a:p>
        </p:txBody>
      </p:sp>
    </p:spTree>
    <p:extLst>
      <p:ext uri="{BB962C8B-B14F-4D97-AF65-F5344CB8AC3E}">
        <p14:creationId xmlns:p14="http://schemas.microsoft.com/office/powerpoint/2010/main" val="3831001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1537" y="932334"/>
            <a:ext cx="3334895" cy="115438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1537" y="2142343"/>
            <a:ext cx="3334895" cy="115438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69" y="932334"/>
            <a:ext cx="3334895" cy="1154387"/>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12724" r="12532"/>
          <a:stretch/>
        </p:blipFill>
        <p:spPr>
          <a:xfrm>
            <a:off x="860" y="3606337"/>
            <a:ext cx="1907526" cy="1531244"/>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969" y="2136835"/>
            <a:ext cx="3334895" cy="1154387"/>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2374707244"/>
              </p:ext>
            </p:extLst>
          </p:nvPr>
        </p:nvGraphicFramePr>
        <p:xfrm>
          <a:off x="2298224" y="3414609"/>
          <a:ext cx="4536504" cy="1181100"/>
        </p:xfrm>
        <a:graphic>
          <a:graphicData uri="http://schemas.openxmlformats.org/drawingml/2006/table">
            <a:tbl>
              <a:tblPr firstRow="1" bandRow="1">
                <a:tableStyleId>{5C22544A-7EE6-4342-B048-85BDC9FD1C3A}</a:tableStyleId>
              </a:tblPr>
              <a:tblGrid>
                <a:gridCol w="2016224"/>
                <a:gridCol w="1073070"/>
                <a:gridCol w="871146"/>
                <a:gridCol w="576064"/>
              </a:tblGrid>
              <a:tr h="297180">
                <a:tc>
                  <a:txBody>
                    <a:bodyPr/>
                    <a:lstStyle/>
                    <a:p>
                      <a:pPr algn="ctr"/>
                      <a:r>
                        <a:rPr lang="nl-BE" sz="800" dirty="0" smtClean="0">
                          <a:solidFill>
                            <a:schemeClr val="tx1"/>
                          </a:solidFill>
                        </a:rPr>
                        <a:t>Validation type</a:t>
                      </a:r>
                      <a:endParaRPr lang="nl-BE" sz="800" dirty="0">
                        <a:solidFill>
                          <a:schemeClr val="tx1"/>
                        </a:solidFill>
                      </a:endParaRPr>
                    </a:p>
                  </a:txBody>
                  <a:tcPr marT="34290" marB="34290"/>
                </a:tc>
                <a:tc>
                  <a:txBody>
                    <a:bodyPr/>
                    <a:lstStyle/>
                    <a:p>
                      <a:pPr algn="ctr"/>
                      <a:r>
                        <a:rPr lang="nl-BE" sz="800" dirty="0" smtClean="0">
                          <a:solidFill>
                            <a:schemeClr val="tx1"/>
                          </a:solidFill>
                        </a:rPr>
                        <a:t>Bias</a:t>
                      </a:r>
                    </a:p>
                    <a:p>
                      <a:pPr algn="ctr"/>
                      <a:r>
                        <a:rPr lang="nl-BE" sz="800" dirty="0" smtClean="0">
                          <a:solidFill>
                            <a:schemeClr val="tx1"/>
                          </a:solidFill>
                        </a:rPr>
                        <a:t>%</a:t>
                      </a:r>
                    </a:p>
                  </a:txBody>
                  <a:tcPr marT="34290" marB="34290"/>
                </a:tc>
                <a:tc>
                  <a:txBody>
                    <a:bodyPr/>
                    <a:lstStyle/>
                    <a:p>
                      <a:pPr algn="ctr"/>
                      <a:r>
                        <a:rPr lang="nl-BE" sz="800" dirty="0" smtClean="0">
                          <a:solidFill>
                            <a:schemeClr val="tx1"/>
                          </a:solidFill>
                        </a:rPr>
                        <a:t>STD</a:t>
                      </a:r>
                    </a:p>
                    <a:p>
                      <a:pPr algn="ctr"/>
                      <a:r>
                        <a:rPr lang="nl-BE" sz="800" dirty="0" smtClean="0">
                          <a:solidFill>
                            <a:schemeClr val="tx1"/>
                          </a:solidFill>
                        </a:rPr>
                        <a:t>%</a:t>
                      </a:r>
                      <a:endParaRPr lang="nl-BE" sz="800" dirty="0">
                        <a:solidFill>
                          <a:schemeClr val="tx1"/>
                        </a:solidFill>
                      </a:endParaRPr>
                    </a:p>
                  </a:txBody>
                  <a:tcPr marT="34290" marB="34290"/>
                </a:tc>
                <a:tc>
                  <a:txBody>
                    <a:bodyPr/>
                    <a:lstStyle/>
                    <a:p>
                      <a:pPr algn="ctr"/>
                      <a:r>
                        <a:rPr lang="nl-BE" sz="800" dirty="0" smtClean="0">
                          <a:solidFill>
                            <a:schemeClr val="tx1"/>
                          </a:solidFill>
                        </a:rPr>
                        <a:t>R</a:t>
                      </a:r>
                      <a:endParaRPr lang="nl-BE" sz="800" dirty="0">
                        <a:solidFill>
                          <a:schemeClr val="tx1"/>
                        </a:solidFill>
                      </a:endParaRPr>
                    </a:p>
                  </a:txBody>
                  <a:tcPr marT="34290" marB="34290"/>
                </a:tc>
              </a:tr>
              <a:tr h="297180">
                <a:tc>
                  <a:txBody>
                    <a:bodyPr/>
                    <a:lstStyle/>
                    <a:p>
                      <a:pPr algn="ctr"/>
                      <a:r>
                        <a:rPr lang="nl-BE" sz="800" b="0" dirty="0" smtClean="0"/>
                        <a:t>EM27/SUN vs TCCONmod</a:t>
                      </a:r>
                      <a:endParaRPr lang="nl-BE" sz="800" b="0" dirty="0"/>
                    </a:p>
                  </a:txBody>
                  <a:tcPr marT="34290" marB="34290"/>
                </a:tc>
                <a:tc>
                  <a:txBody>
                    <a:bodyPr/>
                    <a:lstStyle/>
                    <a:p>
                      <a:pPr algn="ctr"/>
                      <a:r>
                        <a:rPr lang="nl-BE" sz="800" b="0" dirty="0" smtClean="0"/>
                        <a:t>5.55</a:t>
                      </a:r>
                    </a:p>
                    <a:p>
                      <a:pPr algn="ctr"/>
                      <a:r>
                        <a:rPr lang="nl-BE" sz="800" b="0" dirty="0" smtClean="0"/>
                        <a:t>(5.0 ppb)</a:t>
                      </a:r>
                      <a:endParaRPr lang="nl-BE" sz="800" b="0" dirty="0"/>
                    </a:p>
                  </a:txBody>
                  <a:tcPr marT="34290" marB="34290"/>
                </a:tc>
                <a:tc>
                  <a:txBody>
                    <a:bodyPr/>
                    <a:lstStyle/>
                    <a:p>
                      <a:pPr algn="ctr"/>
                      <a:r>
                        <a:rPr lang="nl-BE" sz="800" b="0" dirty="0" smtClean="0"/>
                        <a:t>1.37</a:t>
                      </a:r>
                    </a:p>
                    <a:p>
                      <a:pPr algn="ctr"/>
                      <a:r>
                        <a:rPr lang="nl-BE" sz="800" b="0" dirty="0" smtClean="0"/>
                        <a:t>(1.23 ppb)</a:t>
                      </a:r>
                      <a:endParaRPr lang="nl-BE" sz="800" b="0" dirty="0"/>
                    </a:p>
                  </a:txBody>
                  <a:tcPr marT="34290" marB="34290"/>
                </a:tc>
                <a:tc>
                  <a:txBody>
                    <a:bodyPr/>
                    <a:lstStyle/>
                    <a:p>
                      <a:pPr algn="ctr"/>
                      <a:r>
                        <a:rPr lang="nl-BE" sz="800" b="0" dirty="0" smtClean="0"/>
                        <a:t>0.995</a:t>
                      </a:r>
                      <a:endParaRPr lang="nl-BE" sz="800" b="0" dirty="0"/>
                    </a:p>
                  </a:txBody>
                  <a:tcPr marT="34290" marB="34290"/>
                </a:tc>
              </a:tr>
              <a:tr h="2781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800" dirty="0" smtClean="0">
                          <a:solidFill>
                            <a:schemeClr val="tx1"/>
                          </a:solidFill>
                        </a:rPr>
                        <a:t>S-5P vs EM27/SUN</a:t>
                      </a:r>
                    </a:p>
                  </a:txBody>
                  <a:tcPr marT="34290" marB="34290"/>
                </a:tc>
                <a:tc>
                  <a:txBody>
                    <a:bodyPr/>
                    <a:lstStyle/>
                    <a:p>
                      <a:pPr algn="ctr"/>
                      <a:r>
                        <a:rPr lang="nl-BE" sz="800" dirty="0" smtClean="0"/>
                        <a:t>2.7</a:t>
                      </a:r>
                      <a:endParaRPr lang="nl-BE" sz="800" dirty="0"/>
                    </a:p>
                  </a:txBody>
                  <a:tcPr marT="34290" marB="34290"/>
                </a:tc>
                <a:tc>
                  <a:txBody>
                    <a:bodyPr/>
                    <a:lstStyle/>
                    <a:p>
                      <a:pPr algn="ctr"/>
                      <a:r>
                        <a:rPr lang="nl-BE" sz="800" dirty="0" smtClean="0"/>
                        <a:t>4.68</a:t>
                      </a:r>
                      <a:endParaRPr lang="nl-BE" sz="800" dirty="0"/>
                    </a:p>
                  </a:txBody>
                  <a:tcPr marT="34290" marB="34290"/>
                </a:tc>
                <a:tc>
                  <a:txBody>
                    <a:bodyPr/>
                    <a:lstStyle/>
                    <a:p>
                      <a:pPr algn="ctr"/>
                      <a:r>
                        <a:rPr lang="nl-BE" sz="800" dirty="0" smtClean="0"/>
                        <a:t>0.975</a:t>
                      </a:r>
                      <a:endParaRPr lang="nl-BE" sz="800" dirty="0"/>
                    </a:p>
                  </a:txBody>
                  <a:tcPr marT="34290" marB="34290"/>
                </a:tc>
              </a:tr>
              <a:tr h="2781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800" dirty="0" smtClean="0">
                          <a:solidFill>
                            <a:schemeClr val="tx1"/>
                          </a:solidFill>
                        </a:rPr>
                        <a:t>S-5P vs TCCONmod</a:t>
                      </a:r>
                    </a:p>
                  </a:txBody>
                  <a:tcPr marT="34290" marB="34290"/>
                </a:tc>
                <a:tc>
                  <a:txBody>
                    <a:bodyPr/>
                    <a:lstStyle/>
                    <a:p>
                      <a:pPr algn="ctr"/>
                      <a:r>
                        <a:rPr lang="nl-BE" sz="800" dirty="0" smtClean="0"/>
                        <a:t>8.75</a:t>
                      </a:r>
                      <a:endParaRPr lang="nl-BE" sz="800" dirty="0"/>
                    </a:p>
                  </a:txBody>
                  <a:tcPr marT="34290" marB="34290"/>
                </a:tc>
                <a:tc>
                  <a:txBody>
                    <a:bodyPr/>
                    <a:lstStyle/>
                    <a:p>
                      <a:pPr algn="ctr"/>
                      <a:r>
                        <a:rPr lang="nl-BE" sz="800" dirty="0" smtClean="0"/>
                        <a:t>4.1</a:t>
                      </a:r>
                      <a:endParaRPr lang="nl-BE" sz="800" dirty="0"/>
                    </a:p>
                  </a:txBody>
                  <a:tcPr marT="34290" marB="34290"/>
                </a:tc>
                <a:tc>
                  <a:txBody>
                    <a:bodyPr/>
                    <a:lstStyle/>
                    <a:p>
                      <a:pPr algn="ctr"/>
                      <a:r>
                        <a:rPr lang="nl-BE" sz="800" dirty="0" smtClean="0"/>
                        <a:t>0.97</a:t>
                      </a:r>
                      <a:endParaRPr lang="nl-BE" sz="800" dirty="0"/>
                    </a:p>
                  </a:txBody>
                  <a:tcPr marT="34290" marB="34290"/>
                </a:tc>
              </a:tr>
            </a:tbl>
          </a:graphicData>
        </a:graphic>
      </p:graphicFrame>
      <p:sp>
        <p:nvSpPr>
          <p:cNvPr id="12" name="Rounded Rectangle 11"/>
          <p:cNvSpPr/>
          <p:nvPr/>
        </p:nvSpPr>
        <p:spPr>
          <a:xfrm>
            <a:off x="2267744" y="3737022"/>
            <a:ext cx="4608512" cy="54068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Rounded Rectangle 12"/>
          <p:cNvSpPr/>
          <p:nvPr/>
        </p:nvSpPr>
        <p:spPr>
          <a:xfrm>
            <a:off x="2267744" y="4277707"/>
            <a:ext cx="4608512" cy="292265"/>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 name="Picture 13"/>
          <p:cNvPicPr>
            <a:picLocks noChangeAspect="1"/>
          </p:cNvPicPr>
          <p:nvPr/>
        </p:nvPicPr>
        <p:blipFill rotWithShape="1">
          <a:blip r:embed="rId8" cstate="print">
            <a:extLst>
              <a:ext uri="{28A0092B-C50C-407E-A947-70E740481C1C}">
                <a14:useLocalDpi xmlns:a14="http://schemas.microsoft.com/office/drawing/2010/main" val="0"/>
              </a:ext>
            </a:extLst>
          </a:blip>
          <a:srcRect l="12532" r="12723"/>
          <a:stretch/>
        </p:blipFill>
        <p:spPr>
          <a:xfrm>
            <a:off x="7239078" y="3599409"/>
            <a:ext cx="1907526" cy="1531244"/>
          </a:xfrm>
          <a:prstGeom prst="rect">
            <a:avLst/>
          </a:prstGeom>
        </p:spPr>
      </p:pic>
      <p:sp>
        <p:nvSpPr>
          <p:cNvPr id="15" name="TextBox 14"/>
          <p:cNvSpPr txBox="1"/>
          <p:nvPr/>
        </p:nvSpPr>
        <p:spPr>
          <a:xfrm>
            <a:off x="3203848" y="2085696"/>
            <a:ext cx="2736304" cy="738664"/>
          </a:xfrm>
          <a:prstGeom prst="rect">
            <a:avLst/>
          </a:prstGeom>
          <a:noFill/>
        </p:spPr>
        <p:txBody>
          <a:bodyPr wrap="square" rtlCol="0">
            <a:spAutoFit/>
          </a:bodyPr>
          <a:lstStyle/>
          <a:p>
            <a:r>
              <a:rPr lang="en-US" sz="1400" dirty="0" smtClean="0">
                <a:latin typeface="Gill Sans MT" panose="020B0502020104020203" pitchFamily="34" charset="0"/>
              </a:rPr>
              <a:t>Note:</a:t>
            </a:r>
          </a:p>
          <a:p>
            <a:r>
              <a:rPr lang="en-US" sz="1400" dirty="0" smtClean="0">
                <a:solidFill>
                  <a:schemeClr val="bg1">
                    <a:lumMod val="50000"/>
                  </a:schemeClr>
                </a:solidFill>
                <a:latin typeface="Gill Sans MT" panose="020B0502020104020203" pitchFamily="34" charset="0"/>
              </a:rPr>
              <a:t>EM27SUN data not yet corrected for spectroscopic errors</a:t>
            </a:r>
            <a:endParaRPr lang="en-US" sz="1400" dirty="0">
              <a:solidFill>
                <a:schemeClr val="bg1">
                  <a:lumMod val="50000"/>
                </a:schemeClr>
              </a:solidFill>
              <a:latin typeface="Gill Sans MT" panose="020B0502020104020203" pitchFamily="34" charset="0"/>
            </a:endParaRPr>
          </a:p>
        </p:txBody>
      </p:sp>
      <p:sp>
        <p:nvSpPr>
          <p:cNvPr id="17" name="Rectangle 2"/>
          <p:cNvSpPr>
            <a:spLocks noGrp="1" noChangeArrowheads="1"/>
          </p:cNvSpPr>
          <p:nvPr>
            <p:ph type="title"/>
          </p:nvPr>
        </p:nvSpPr>
        <p:spPr>
          <a:xfrm>
            <a:off x="144000" y="147600"/>
            <a:ext cx="7174800" cy="430887"/>
          </a:xfrm>
        </p:spPr>
        <p:txBody>
          <a:bodyPr/>
          <a:lstStyle/>
          <a:p>
            <a:r>
              <a:rPr lang="en-GB" sz="2000" dirty="0" smtClean="0">
                <a:solidFill>
                  <a:schemeClr val="bg1"/>
                </a:solidFill>
              </a:rPr>
              <a:t>S5P validation results using EM27/SUN – XCO</a:t>
            </a:r>
            <a:endParaRPr lang="en-GB" sz="2000" dirty="0">
              <a:solidFill>
                <a:schemeClr val="bg1"/>
              </a:solidFill>
            </a:endParaRPr>
          </a:p>
        </p:txBody>
      </p:sp>
      <p:sp>
        <p:nvSpPr>
          <p:cNvPr id="16" name="TextBox 15"/>
          <p:cNvSpPr txBox="1"/>
          <p:nvPr/>
        </p:nvSpPr>
        <p:spPr>
          <a:xfrm>
            <a:off x="3101934" y="1137386"/>
            <a:ext cx="1067924" cy="307777"/>
          </a:xfrm>
          <a:prstGeom prst="rect">
            <a:avLst/>
          </a:prstGeom>
          <a:noFill/>
        </p:spPr>
        <p:txBody>
          <a:bodyPr wrap="square" rtlCol="0">
            <a:spAutoFit/>
          </a:bodyPr>
          <a:lstStyle/>
          <a:p>
            <a:r>
              <a:rPr lang="en-US" sz="1400" dirty="0" smtClean="0">
                <a:latin typeface="Gill Sans MT" panose="020B0502020104020203" pitchFamily="34" charset="0"/>
              </a:rPr>
              <a:t>EM27/SUN</a:t>
            </a:r>
            <a:endParaRPr lang="en-US" sz="1400" dirty="0">
              <a:solidFill>
                <a:schemeClr val="bg1">
                  <a:lumMod val="50000"/>
                </a:schemeClr>
              </a:solidFill>
              <a:latin typeface="Gill Sans MT" panose="020B0502020104020203" pitchFamily="34" charset="0"/>
            </a:endParaRPr>
          </a:p>
        </p:txBody>
      </p:sp>
      <p:sp>
        <p:nvSpPr>
          <p:cNvPr id="18" name="TextBox 17"/>
          <p:cNvSpPr txBox="1"/>
          <p:nvPr/>
        </p:nvSpPr>
        <p:spPr>
          <a:xfrm>
            <a:off x="5182026" y="1141502"/>
            <a:ext cx="1067924" cy="307777"/>
          </a:xfrm>
          <a:prstGeom prst="rect">
            <a:avLst/>
          </a:prstGeom>
          <a:noFill/>
        </p:spPr>
        <p:txBody>
          <a:bodyPr wrap="square" rtlCol="0">
            <a:spAutoFit/>
          </a:bodyPr>
          <a:lstStyle/>
          <a:p>
            <a:r>
              <a:rPr lang="en-US" sz="1400" dirty="0" smtClean="0">
                <a:latin typeface="Gill Sans MT" panose="020B0502020104020203" pitchFamily="34" charset="0"/>
              </a:rPr>
              <a:t>TCCON</a:t>
            </a:r>
            <a:endParaRPr lang="en-US" sz="1400" dirty="0">
              <a:solidFill>
                <a:schemeClr val="bg1">
                  <a:lumMod val="50000"/>
                </a:schemeClr>
              </a:solidFill>
              <a:latin typeface="Gill Sans MT" panose="020B0502020104020203" pitchFamily="34" charset="0"/>
            </a:endParaRPr>
          </a:p>
        </p:txBody>
      </p:sp>
    </p:spTree>
    <p:extLst>
      <p:ext uri="{BB962C8B-B14F-4D97-AF65-F5344CB8AC3E}">
        <p14:creationId xmlns:p14="http://schemas.microsoft.com/office/powerpoint/2010/main" val="24994253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37" y="932334"/>
            <a:ext cx="3334895" cy="1154387"/>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2532" r="12723"/>
          <a:stretch/>
        </p:blipFill>
        <p:spPr>
          <a:xfrm>
            <a:off x="7239078" y="3599409"/>
            <a:ext cx="1907526" cy="153124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6137" y="2142343"/>
            <a:ext cx="3334895" cy="1154387"/>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1679234132"/>
              </p:ext>
            </p:extLst>
          </p:nvPr>
        </p:nvGraphicFramePr>
        <p:xfrm>
          <a:off x="2298224" y="3401909"/>
          <a:ext cx="4536504" cy="1181100"/>
        </p:xfrm>
        <a:graphic>
          <a:graphicData uri="http://schemas.openxmlformats.org/drawingml/2006/table">
            <a:tbl>
              <a:tblPr firstRow="1" bandRow="1">
                <a:tableStyleId>{5C22544A-7EE6-4342-B048-85BDC9FD1C3A}</a:tableStyleId>
              </a:tblPr>
              <a:tblGrid>
                <a:gridCol w="2016224"/>
                <a:gridCol w="1073070"/>
                <a:gridCol w="871146"/>
                <a:gridCol w="576064"/>
              </a:tblGrid>
              <a:tr h="297180">
                <a:tc>
                  <a:txBody>
                    <a:bodyPr/>
                    <a:lstStyle/>
                    <a:p>
                      <a:pPr algn="ctr"/>
                      <a:r>
                        <a:rPr lang="nl-BE" sz="800" dirty="0" smtClean="0">
                          <a:solidFill>
                            <a:schemeClr val="tx1"/>
                          </a:solidFill>
                        </a:rPr>
                        <a:t>Validation type</a:t>
                      </a:r>
                      <a:endParaRPr lang="nl-BE" sz="800" dirty="0">
                        <a:solidFill>
                          <a:schemeClr val="tx1"/>
                        </a:solidFill>
                      </a:endParaRPr>
                    </a:p>
                  </a:txBody>
                  <a:tcPr marT="34290" marB="34290"/>
                </a:tc>
                <a:tc>
                  <a:txBody>
                    <a:bodyPr/>
                    <a:lstStyle/>
                    <a:p>
                      <a:pPr algn="ctr"/>
                      <a:r>
                        <a:rPr lang="nl-BE" sz="800" dirty="0" smtClean="0">
                          <a:solidFill>
                            <a:schemeClr val="tx1"/>
                          </a:solidFill>
                        </a:rPr>
                        <a:t>Bias</a:t>
                      </a:r>
                    </a:p>
                    <a:p>
                      <a:pPr algn="ctr"/>
                      <a:r>
                        <a:rPr lang="nl-BE" sz="800" dirty="0" smtClean="0">
                          <a:solidFill>
                            <a:schemeClr val="tx1"/>
                          </a:solidFill>
                        </a:rPr>
                        <a:t>%</a:t>
                      </a:r>
                    </a:p>
                  </a:txBody>
                  <a:tcPr marT="34290" marB="34290"/>
                </a:tc>
                <a:tc>
                  <a:txBody>
                    <a:bodyPr/>
                    <a:lstStyle/>
                    <a:p>
                      <a:pPr algn="ctr"/>
                      <a:r>
                        <a:rPr lang="nl-BE" sz="800" dirty="0" smtClean="0">
                          <a:solidFill>
                            <a:schemeClr val="tx1"/>
                          </a:solidFill>
                        </a:rPr>
                        <a:t>STD</a:t>
                      </a:r>
                    </a:p>
                    <a:p>
                      <a:pPr algn="ctr"/>
                      <a:r>
                        <a:rPr lang="nl-BE" sz="800" dirty="0" smtClean="0">
                          <a:solidFill>
                            <a:schemeClr val="tx1"/>
                          </a:solidFill>
                        </a:rPr>
                        <a:t>%</a:t>
                      </a:r>
                      <a:endParaRPr lang="nl-BE" sz="800" dirty="0">
                        <a:solidFill>
                          <a:schemeClr val="tx1"/>
                        </a:solidFill>
                      </a:endParaRPr>
                    </a:p>
                  </a:txBody>
                  <a:tcPr marT="34290" marB="34290"/>
                </a:tc>
                <a:tc>
                  <a:txBody>
                    <a:bodyPr/>
                    <a:lstStyle/>
                    <a:p>
                      <a:pPr algn="ctr"/>
                      <a:r>
                        <a:rPr lang="nl-BE" sz="800" dirty="0" smtClean="0">
                          <a:solidFill>
                            <a:schemeClr val="tx1"/>
                          </a:solidFill>
                        </a:rPr>
                        <a:t>R</a:t>
                      </a:r>
                      <a:endParaRPr lang="nl-BE" sz="800" dirty="0">
                        <a:solidFill>
                          <a:schemeClr val="tx1"/>
                        </a:solidFill>
                      </a:endParaRPr>
                    </a:p>
                  </a:txBody>
                  <a:tcPr marT="34290" marB="34290"/>
                </a:tc>
              </a:tr>
              <a:tr h="297180">
                <a:tc>
                  <a:txBody>
                    <a:bodyPr/>
                    <a:lstStyle/>
                    <a:p>
                      <a:pPr algn="ctr"/>
                      <a:r>
                        <a:rPr lang="nl-BE" sz="800" b="0" dirty="0" smtClean="0"/>
                        <a:t>VERTEX70 vs TCCONmod</a:t>
                      </a:r>
                      <a:endParaRPr lang="nl-BE" sz="800" b="0" dirty="0"/>
                    </a:p>
                  </a:txBody>
                  <a:tcPr marT="34290" marB="34290"/>
                </a:tc>
                <a:tc>
                  <a:txBody>
                    <a:bodyPr/>
                    <a:lstStyle/>
                    <a:p>
                      <a:pPr algn="ctr"/>
                      <a:r>
                        <a:rPr lang="nl-BE" sz="800" b="0" dirty="0" smtClean="0"/>
                        <a:t>0.78</a:t>
                      </a:r>
                    </a:p>
                    <a:p>
                      <a:pPr algn="ctr"/>
                      <a:r>
                        <a:rPr lang="nl-BE" sz="800" b="0" dirty="0" smtClean="0"/>
                        <a:t>(0.7 ppb)</a:t>
                      </a:r>
                      <a:endParaRPr lang="nl-BE" sz="800" b="0" dirty="0"/>
                    </a:p>
                  </a:txBody>
                  <a:tcPr marT="34290" marB="34290"/>
                </a:tc>
                <a:tc>
                  <a:txBody>
                    <a:bodyPr/>
                    <a:lstStyle/>
                    <a:p>
                      <a:pPr algn="ctr"/>
                      <a:r>
                        <a:rPr lang="nl-BE" sz="800" b="0" dirty="0" smtClean="0"/>
                        <a:t>0.99</a:t>
                      </a:r>
                    </a:p>
                    <a:p>
                      <a:pPr algn="ctr"/>
                      <a:r>
                        <a:rPr lang="nl-BE" sz="800" b="0" dirty="0" smtClean="0"/>
                        <a:t>(0.89 ppb)</a:t>
                      </a:r>
                      <a:endParaRPr lang="nl-BE" sz="800" b="0" dirty="0"/>
                    </a:p>
                  </a:txBody>
                  <a:tcPr marT="34290" marB="34290"/>
                </a:tc>
                <a:tc>
                  <a:txBody>
                    <a:bodyPr/>
                    <a:lstStyle/>
                    <a:p>
                      <a:pPr algn="ctr"/>
                      <a:r>
                        <a:rPr lang="nl-BE" sz="800" b="0" dirty="0" smtClean="0"/>
                        <a:t>0.996</a:t>
                      </a:r>
                      <a:endParaRPr lang="nl-BE" sz="800" b="0" dirty="0"/>
                    </a:p>
                  </a:txBody>
                  <a:tcPr marT="34290" marB="34290"/>
                </a:tc>
              </a:tr>
              <a:tr h="2781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800" dirty="0" smtClean="0">
                          <a:solidFill>
                            <a:schemeClr val="tx1"/>
                          </a:solidFill>
                        </a:rPr>
                        <a:t>S-5P vs VERTEX70</a:t>
                      </a:r>
                    </a:p>
                  </a:txBody>
                  <a:tcPr marT="34290" marB="34290"/>
                </a:tc>
                <a:tc>
                  <a:txBody>
                    <a:bodyPr/>
                    <a:lstStyle/>
                    <a:p>
                      <a:pPr algn="ctr"/>
                      <a:r>
                        <a:rPr lang="nl-BE" sz="800" dirty="0" smtClean="0"/>
                        <a:t>7.71</a:t>
                      </a:r>
                      <a:endParaRPr lang="nl-BE" sz="800" dirty="0"/>
                    </a:p>
                  </a:txBody>
                  <a:tcPr marT="34290" marB="34290"/>
                </a:tc>
                <a:tc>
                  <a:txBody>
                    <a:bodyPr/>
                    <a:lstStyle/>
                    <a:p>
                      <a:pPr algn="ctr"/>
                      <a:r>
                        <a:rPr lang="nl-BE" sz="800" dirty="0" smtClean="0"/>
                        <a:t>4.13</a:t>
                      </a:r>
                      <a:endParaRPr lang="nl-BE" sz="800" dirty="0"/>
                    </a:p>
                  </a:txBody>
                  <a:tcPr marT="34290" marB="34290"/>
                </a:tc>
                <a:tc>
                  <a:txBody>
                    <a:bodyPr/>
                    <a:lstStyle/>
                    <a:p>
                      <a:pPr algn="ctr"/>
                      <a:r>
                        <a:rPr lang="nl-BE" sz="800" dirty="0" smtClean="0"/>
                        <a:t>0.961</a:t>
                      </a:r>
                      <a:endParaRPr lang="nl-BE" sz="800" dirty="0"/>
                    </a:p>
                  </a:txBody>
                  <a:tcPr marT="34290" marB="34290"/>
                </a:tc>
              </a:tr>
              <a:tr h="2781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800" dirty="0" smtClean="0">
                          <a:solidFill>
                            <a:schemeClr val="tx1"/>
                          </a:solidFill>
                        </a:rPr>
                        <a:t>S-5P vs TCCONmod</a:t>
                      </a:r>
                    </a:p>
                  </a:txBody>
                  <a:tcPr marT="34290" marB="34290"/>
                </a:tc>
                <a:tc>
                  <a:txBody>
                    <a:bodyPr/>
                    <a:lstStyle/>
                    <a:p>
                      <a:pPr algn="ctr"/>
                      <a:r>
                        <a:rPr lang="nl-BE" sz="800" dirty="0" smtClean="0"/>
                        <a:t>8.75</a:t>
                      </a:r>
                      <a:endParaRPr lang="nl-BE" sz="800" dirty="0"/>
                    </a:p>
                  </a:txBody>
                  <a:tcPr marT="34290" marB="34290"/>
                </a:tc>
                <a:tc>
                  <a:txBody>
                    <a:bodyPr/>
                    <a:lstStyle/>
                    <a:p>
                      <a:pPr algn="ctr"/>
                      <a:r>
                        <a:rPr lang="nl-BE" sz="800" dirty="0" smtClean="0"/>
                        <a:t>4.1</a:t>
                      </a:r>
                      <a:endParaRPr lang="nl-BE" sz="800" dirty="0"/>
                    </a:p>
                  </a:txBody>
                  <a:tcPr marT="34290" marB="34290"/>
                </a:tc>
                <a:tc>
                  <a:txBody>
                    <a:bodyPr/>
                    <a:lstStyle/>
                    <a:p>
                      <a:pPr algn="ctr"/>
                      <a:r>
                        <a:rPr lang="nl-BE" sz="800" dirty="0" smtClean="0"/>
                        <a:t>0.97</a:t>
                      </a:r>
                      <a:endParaRPr lang="nl-BE" sz="800" dirty="0"/>
                    </a:p>
                  </a:txBody>
                  <a:tcPr marT="34290" marB="34290"/>
                </a:tc>
              </a:tr>
            </a:tbl>
          </a:graphicData>
        </a:graphic>
      </p:graphicFrame>
      <p:sp>
        <p:nvSpPr>
          <p:cNvPr id="12" name="Rounded Rectangle 11"/>
          <p:cNvSpPr/>
          <p:nvPr/>
        </p:nvSpPr>
        <p:spPr>
          <a:xfrm>
            <a:off x="2267744" y="3737022"/>
            <a:ext cx="4608512" cy="54068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Rounded Rectangle 12"/>
          <p:cNvSpPr/>
          <p:nvPr/>
        </p:nvSpPr>
        <p:spPr>
          <a:xfrm>
            <a:off x="2267744" y="4277707"/>
            <a:ext cx="4608512" cy="292265"/>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96" y="939064"/>
            <a:ext cx="3495580" cy="1210009"/>
          </a:xfrm>
          <a:prstGeom prst="rect">
            <a:avLst/>
          </a:prstGeom>
        </p:spPr>
      </p:pic>
      <p:pic>
        <p:nvPicPr>
          <p:cNvPr id="14" name="Picture 13"/>
          <p:cNvPicPr>
            <a:picLocks noChangeAspect="1"/>
          </p:cNvPicPr>
          <p:nvPr/>
        </p:nvPicPr>
        <p:blipFill rotWithShape="1">
          <a:blip r:embed="rId7" cstate="print">
            <a:extLst>
              <a:ext uri="{28A0092B-C50C-407E-A947-70E740481C1C}">
                <a14:useLocalDpi xmlns:a14="http://schemas.microsoft.com/office/drawing/2010/main" val="0"/>
              </a:ext>
            </a:extLst>
          </a:blip>
          <a:srcRect l="12099" r="13005"/>
          <a:stretch/>
        </p:blipFill>
        <p:spPr>
          <a:xfrm>
            <a:off x="-2604" y="3644631"/>
            <a:ext cx="1857086" cy="1487727"/>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817" y="2116943"/>
            <a:ext cx="3334891" cy="1154386"/>
          </a:xfrm>
          <a:prstGeom prst="rect">
            <a:avLst/>
          </a:prstGeom>
        </p:spPr>
      </p:pic>
      <p:sp>
        <p:nvSpPr>
          <p:cNvPr id="16" name="TextBox 15"/>
          <p:cNvSpPr txBox="1"/>
          <p:nvPr/>
        </p:nvSpPr>
        <p:spPr>
          <a:xfrm>
            <a:off x="3419872" y="2085697"/>
            <a:ext cx="2304256" cy="954107"/>
          </a:xfrm>
          <a:prstGeom prst="rect">
            <a:avLst/>
          </a:prstGeom>
          <a:noFill/>
        </p:spPr>
        <p:txBody>
          <a:bodyPr wrap="square" rtlCol="0">
            <a:spAutoFit/>
          </a:bodyPr>
          <a:lstStyle/>
          <a:p>
            <a:r>
              <a:rPr lang="en-US" sz="1400" dirty="0" smtClean="0">
                <a:latin typeface="Gill Sans MT" panose="020B0502020104020203" pitchFamily="34" charset="0"/>
              </a:rPr>
              <a:t>Note: shorter time period only during summer season</a:t>
            </a:r>
          </a:p>
          <a:p>
            <a:r>
              <a:rPr lang="en-US" sz="1400" dirty="0" smtClean="0">
                <a:solidFill>
                  <a:schemeClr val="bg1">
                    <a:lumMod val="50000"/>
                  </a:schemeClr>
                </a:solidFill>
                <a:latin typeface="Gill Sans MT" panose="020B0502020104020203" pitchFamily="34" charset="0"/>
              </a:rPr>
              <a:t>VERTEX70 data not yet scaled to WMO</a:t>
            </a:r>
            <a:endParaRPr lang="en-US" sz="1400" dirty="0">
              <a:solidFill>
                <a:schemeClr val="bg1">
                  <a:lumMod val="50000"/>
                </a:schemeClr>
              </a:solidFill>
              <a:latin typeface="Gill Sans MT" panose="020B0502020104020203" pitchFamily="34" charset="0"/>
            </a:endParaRPr>
          </a:p>
        </p:txBody>
      </p:sp>
      <p:sp>
        <p:nvSpPr>
          <p:cNvPr id="17" name="Rectangle 2"/>
          <p:cNvSpPr>
            <a:spLocks noGrp="1" noChangeArrowheads="1"/>
          </p:cNvSpPr>
          <p:nvPr>
            <p:ph type="title"/>
          </p:nvPr>
        </p:nvSpPr>
        <p:spPr>
          <a:xfrm>
            <a:off x="144000" y="147600"/>
            <a:ext cx="7174800" cy="430887"/>
          </a:xfrm>
        </p:spPr>
        <p:txBody>
          <a:bodyPr/>
          <a:lstStyle/>
          <a:p>
            <a:r>
              <a:rPr lang="en-GB" sz="2000" dirty="0" smtClean="0">
                <a:solidFill>
                  <a:schemeClr val="bg1"/>
                </a:solidFill>
              </a:rPr>
              <a:t>S5P validation results using VERTEX70 – XCO</a:t>
            </a:r>
            <a:endParaRPr lang="en-GB" sz="2000" dirty="0">
              <a:solidFill>
                <a:schemeClr val="bg1"/>
              </a:solidFill>
            </a:endParaRPr>
          </a:p>
        </p:txBody>
      </p:sp>
      <p:sp>
        <p:nvSpPr>
          <p:cNvPr id="18" name="TextBox 17"/>
          <p:cNvSpPr txBox="1"/>
          <p:nvPr/>
        </p:nvSpPr>
        <p:spPr>
          <a:xfrm>
            <a:off x="3101934" y="1137386"/>
            <a:ext cx="1067924" cy="307777"/>
          </a:xfrm>
          <a:prstGeom prst="rect">
            <a:avLst/>
          </a:prstGeom>
          <a:noFill/>
        </p:spPr>
        <p:txBody>
          <a:bodyPr wrap="square" rtlCol="0">
            <a:spAutoFit/>
          </a:bodyPr>
          <a:lstStyle/>
          <a:p>
            <a:r>
              <a:rPr lang="en-US" sz="1400" dirty="0" smtClean="0">
                <a:latin typeface="Gill Sans MT" panose="020B0502020104020203" pitchFamily="34" charset="0"/>
              </a:rPr>
              <a:t>VERTEX70</a:t>
            </a:r>
            <a:endParaRPr lang="en-US" sz="1400" dirty="0">
              <a:solidFill>
                <a:schemeClr val="bg1">
                  <a:lumMod val="50000"/>
                </a:schemeClr>
              </a:solidFill>
              <a:latin typeface="Gill Sans MT" panose="020B0502020104020203" pitchFamily="34" charset="0"/>
            </a:endParaRPr>
          </a:p>
        </p:txBody>
      </p:sp>
      <p:sp>
        <p:nvSpPr>
          <p:cNvPr id="19" name="TextBox 18"/>
          <p:cNvSpPr txBox="1"/>
          <p:nvPr/>
        </p:nvSpPr>
        <p:spPr>
          <a:xfrm>
            <a:off x="5182026" y="1141502"/>
            <a:ext cx="1067924" cy="307777"/>
          </a:xfrm>
          <a:prstGeom prst="rect">
            <a:avLst/>
          </a:prstGeom>
          <a:noFill/>
        </p:spPr>
        <p:txBody>
          <a:bodyPr wrap="square" rtlCol="0">
            <a:spAutoFit/>
          </a:bodyPr>
          <a:lstStyle/>
          <a:p>
            <a:r>
              <a:rPr lang="en-US" sz="1400" dirty="0" smtClean="0">
                <a:latin typeface="Gill Sans MT" panose="020B0502020104020203" pitchFamily="34" charset="0"/>
              </a:rPr>
              <a:t>TCCON</a:t>
            </a:r>
            <a:endParaRPr lang="en-US" sz="1400" dirty="0">
              <a:solidFill>
                <a:schemeClr val="bg1">
                  <a:lumMod val="50000"/>
                </a:schemeClr>
              </a:solidFill>
              <a:latin typeface="Gill Sans MT" panose="020B0502020104020203" pitchFamily="34" charset="0"/>
            </a:endParaRPr>
          </a:p>
        </p:txBody>
      </p:sp>
    </p:spTree>
    <p:extLst>
      <p:ext uri="{BB962C8B-B14F-4D97-AF65-F5344CB8AC3E}">
        <p14:creationId xmlns:p14="http://schemas.microsoft.com/office/powerpoint/2010/main" val="7892602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144000" y="147600"/>
            <a:ext cx="7174800" cy="430887"/>
          </a:xfrm>
        </p:spPr>
        <p:txBody>
          <a:bodyPr/>
          <a:lstStyle/>
          <a:p>
            <a:r>
              <a:rPr lang="en-GB" dirty="0" smtClean="0">
                <a:solidFill>
                  <a:schemeClr val="bg1"/>
                </a:solidFill>
              </a:rPr>
              <a:t>Campaign description</a:t>
            </a:r>
            <a:endParaRPr lang="en-GB" dirty="0">
              <a:solidFill>
                <a:schemeClr val="bg1"/>
              </a:solidFill>
            </a:endParaRPr>
          </a:p>
        </p:txBody>
      </p:sp>
      <p:sp>
        <p:nvSpPr>
          <p:cNvPr id="117763" name="Rectangle 3"/>
          <p:cNvSpPr>
            <a:spLocks noGrp="1" noChangeArrowheads="1"/>
          </p:cNvSpPr>
          <p:nvPr>
            <p:ph type="body" idx="4294967295"/>
          </p:nvPr>
        </p:nvSpPr>
        <p:spPr>
          <a:xfrm>
            <a:off x="172800" y="858740"/>
            <a:ext cx="8748000" cy="3691659"/>
          </a:xfrm>
        </p:spPr>
        <p:txBody>
          <a:bodyPr/>
          <a:lstStyle/>
          <a:p>
            <a:pPr algn="just"/>
            <a:r>
              <a:rPr lang="en-US" sz="1200" b="1" dirty="0"/>
              <a:t>Fiducial Reference Measurements for Ground-Based Infrared Greenhouse Gas Observations (</a:t>
            </a:r>
            <a:r>
              <a:rPr lang="en-US" sz="1200" b="1" u="sng" dirty="0"/>
              <a:t>FRM4GHG</a:t>
            </a:r>
            <a:r>
              <a:rPr lang="en-US" sz="1200" b="1" dirty="0"/>
              <a:t>)</a:t>
            </a:r>
            <a:r>
              <a:rPr lang="en-US" sz="1200" dirty="0"/>
              <a:t> is a </a:t>
            </a:r>
            <a:r>
              <a:rPr lang="en-US" sz="1200" b="1" u="sng" dirty="0"/>
              <a:t>European Space Agency (ESA) funded project</a:t>
            </a:r>
            <a:r>
              <a:rPr lang="en-US" sz="1200" dirty="0"/>
              <a:t> focusing on the </a:t>
            </a:r>
            <a:r>
              <a:rPr lang="en-US" sz="1200" b="1" dirty="0"/>
              <a:t>intercomparison</a:t>
            </a:r>
            <a:r>
              <a:rPr lang="en-US" sz="1200" dirty="0"/>
              <a:t> of instruments and </a:t>
            </a:r>
            <a:r>
              <a:rPr lang="en-US" sz="1200" b="1" dirty="0"/>
              <a:t>harmonization</a:t>
            </a:r>
            <a:r>
              <a:rPr lang="en-US" sz="1200" dirty="0"/>
              <a:t> of retrievals and products from collocated new and established GHG observation </a:t>
            </a:r>
            <a:r>
              <a:rPr lang="en-US" sz="1200" b="1" dirty="0"/>
              <a:t>ground based Infrared instrumentations</a:t>
            </a:r>
            <a:r>
              <a:rPr lang="en-US" sz="1200" dirty="0"/>
              <a:t> to get Fiducial Reference Measurements (FRMs) for Greenhouse Gases (GHGs). These dataset will also be used for the </a:t>
            </a:r>
            <a:r>
              <a:rPr lang="en-US" sz="1200" b="1" dirty="0"/>
              <a:t>validation of satellite missions</a:t>
            </a:r>
            <a:r>
              <a:rPr lang="en-US" sz="1200" dirty="0"/>
              <a:t> targeting:</a:t>
            </a:r>
          </a:p>
          <a:p>
            <a:pPr algn="just"/>
            <a:r>
              <a:rPr lang="en-US" sz="1200" dirty="0"/>
              <a:t>carbon dioxide (CO2</a:t>
            </a:r>
            <a:r>
              <a:rPr lang="en-US" sz="1200" dirty="0" smtClean="0"/>
              <a:t>); methane </a:t>
            </a:r>
            <a:r>
              <a:rPr lang="en-US" sz="1200" dirty="0"/>
              <a:t>(CH4</a:t>
            </a:r>
            <a:r>
              <a:rPr lang="en-US" sz="1200" dirty="0" smtClean="0"/>
              <a:t>); carbon </a:t>
            </a:r>
            <a:r>
              <a:rPr lang="en-US" sz="1200" dirty="0"/>
              <a:t>monoxide (CO</a:t>
            </a:r>
            <a:r>
              <a:rPr lang="en-US" sz="1200" dirty="0" smtClean="0"/>
              <a:t>); other </a:t>
            </a:r>
            <a:r>
              <a:rPr lang="en-US" sz="1200" dirty="0"/>
              <a:t>climate relevant trace </a:t>
            </a:r>
            <a:r>
              <a:rPr lang="en-US" sz="1200" dirty="0" smtClean="0"/>
              <a:t>gases (e.g. formaldehyde (HCHO))</a:t>
            </a:r>
          </a:p>
          <a:p>
            <a:pPr algn="just"/>
            <a:r>
              <a:rPr lang="en-US" sz="1200" dirty="0" smtClean="0"/>
              <a:t>Lead by: </a:t>
            </a:r>
            <a:r>
              <a:rPr lang="en-US" sz="1200" dirty="0"/>
              <a:t>Justus </a:t>
            </a:r>
            <a:r>
              <a:rPr lang="en-US" sz="1200" dirty="0" smtClean="0"/>
              <a:t>Notholt (University of Bremen) and Martine </a:t>
            </a:r>
            <a:r>
              <a:rPr lang="en-US" sz="1200" dirty="0"/>
              <a:t>De </a:t>
            </a:r>
            <a:r>
              <a:rPr lang="en-US" sz="1200" dirty="0" smtClean="0"/>
              <a:t>Mazière (BIRA-IASB)</a:t>
            </a:r>
          </a:p>
          <a:p>
            <a:pPr algn="just"/>
            <a:r>
              <a:rPr lang="en-US" sz="1400" b="1" u="sng" dirty="0"/>
              <a:t>http://frm4ghg.aeronomie.be/</a:t>
            </a:r>
            <a:endParaRPr lang="nl-BE" sz="1400" b="1" u="sng" dirty="0"/>
          </a:p>
          <a:p>
            <a:pPr algn="just"/>
            <a:endParaRPr lang="en-US" sz="1200" dirty="0" smtClean="0"/>
          </a:p>
          <a:p>
            <a:pPr algn="just"/>
            <a:endParaRPr lang="en-US" sz="1200" dirty="0" smtClean="0"/>
          </a:p>
          <a:p>
            <a:pPr algn="just"/>
            <a:r>
              <a:rPr lang="nl-BE" sz="1000" dirty="0"/>
              <a:t>Sha, M. K., De Mazière, M., Notholt, J., Blumenstock, T., Chen, H., Dehn, A., Griffith, D. W. T., Hase, F., Heikkinen, P., Hermans, C., Hoffmann, A., Huebner, M., Jones, N., Kivi, R., Langerock, B., Petri, C., Scolas, F., Tu, Q., and Weidmann, D.: Intercomparison of low and high resolution infrared spectrometers for ground-based solar remote sensing measurements of total column concentrations of CO</a:t>
            </a:r>
            <a:r>
              <a:rPr lang="nl-BE" sz="1000" baseline="-25000" dirty="0"/>
              <a:t>2</a:t>
            </a:r>
            <a:r>
              <a:rPr lang="nl-BE" sz="1000" dirty="0"/>
              <a:t>, CH</a:t>
            </a:r>
            <a:r>
              <a:rPr lang="nl-BE" sz="1000" baseline="-25000" dirty="0"/>
              <a:t>4</a:t>
            </a:r>
            <a:r>
              <a:rPr lang="nl-BE" sz="1000" dirty="0"/>
              <a:t> and CO, Atmos. Meas. Tech. Discuss., https://doi.org/10.5194/amt-2019-371, in review, 2019. </a:t>
            </a:r>
            <a:endParaRPr lang="en-US" sz="1000" dirty="0" smtClean="0"/>
          </a:p>
          <a:p>
            <a:pPr algn="just"/>
            <a:endParaRPr lang="en-US" sz="1200" dirty="0"/>
          </a:p>
          <a:p>
            <a:pPr marL="0" indent="0" algn="just"/>
            <a:endParaRPr lang="en-GB" sz="1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80965" y="98774"/>
            <a:ext cx="722209" cy="722209"/>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865629"/>
            <a:ext cx="9144000" cy="3493264"/>
          </a:xfrm>
          <a:prstGeom prst="rect">
            <a:avLst/>
          </a:prstGeom>
          <a:noFill/>
        </p:spPr>
        <p:txBody>
          <a:bodyPr wrap="square" rtlCol="0">
            <a:spAutoFit/>
          </a:bodyPr>
          <a:lstStyle/>
          <a:p>
            <a:pPr marL="342900" indent="-342900">
              <a:buAutoNum type="arabicPeriod"/>
            </a:pPr>
            <a:r>
              <a:rPr lang="en-US" sz="1300" b="1" dirty="0" smtClean="0">
                <a:latin typeface="Gill Sans MT" panose="020B0502020104020203" pitchFamily="34" charset="0"/>
              </a:rPr>
              <a:t>Assessment of low-resolution TCCON-complementing instruments for CO2, CH4, CO</a:t>
            </a:r>
            <a:endParaRPr lang="en-US" sz="1300" b="1" dirty="0" smtClean="0">
              <a:solidFill>
                <a:schemeClr val="bg2"/>
              </a:solidFill>
              <a:latin typeface="Gill Sans MT" panose="020B0502020104020203" pitchFamily="34" charset="0"/>
            </a:endParaRPr>
          </a:p>
          <a:p>
            <a:pPr marL="452438" lvl="1" indent="-276225">
              <a:buFont typeface="Arial" panose="020B0604020202020204" pitchFamily="34" charset="0"/>
              <a:buChar char="•"/>
            </a:pPr>
            <a:r>
              <a:rPr lang="en-US" sz="1300" dirty="0" smtClean="0">
                <a:latin typeface="Gill Sans MT" panose="020B0502020104020203" pitchFamily="34" charset="0"/>
              </a:rPr>
              <a:t>Nonlinearity feature detected and corrected for the TCCON. Small seasonal cycle in CO2 is seen between TCCON and other low-resolution datasets as well as with the AirCore measurements. </a:t>
            </a:r>
          </a:p>
          <a:p>
            <a:pPr marL="452438" lvl="1" indent="-276225">
              <a:buFont typeface="Arial" panose="020B0604020202020204" pitchFamily="34" charset="0"/>
              <a:buChar char="•"/>
            </a:pPr>
            <a:r>
              <a:rPr lang="en-US" sz="1300" dirty="0" smtClean="0">
                <a:latin typeface="Gill Sans MT" panose="020B0502020104020203" pitchFamily="34" charset="0"/>
              </a:rPr>
              <a:t>We see a small bias in CH4 during spring due to the difference between the prior relative to the true atmospheric state, the column averaging kernel at high solar zenith angles and the retrieval sensitivities.</a:t>
            </a:r>
          </a:p>
          <a:p>
            <a:pPr marL="452438" lvl="1" indent="-276225">
              <a:buFont typeface="Arial" panose="020B0604020202020204" pitchFamily="34" charset="0"/>
              <a:buChar char="•"/>
            </a:pPr>
            <a:r>
              <a:rPr lang="en-US" sz="1300" dirty="0" smtClean="0">
                <a:latin typeface="Gill Sans MT" panose="020B0502020104020203" pitchFamily="34" charset="0"/>
              </a:rPr>
              <a:t>The differences seen in the CH4 </a:t>
            </a:r>
            <a:r>
              <a:rPr lang="en-US" sz="1300" dirty="0" err="1" smtClean="0">
                <a:latin typeface="Gill Sans MT" panose="020B0502020104020203" pitchFamily="34" charset="0"/>
              </a:rPr>
              <a:t>intercomparisons</a:t>
            </a:r>
            <a:r>
              <a:rPr lang="en-US" sz="1300" dirty="0" smtClean="0">
                <a:latin typeface="Gill Sans MT" panose="020B0502020104020203" pitchFamily="34" charset="0"/>
              </a:rPr>
              <a:t> including the HR125LR data with respect to the standard TCCON data highlight the impact of the different spectral resolutions. </a:t>
            </a:r>
          </a:p>
          <a:p>
            <a:pPr marL="452438" lvl="1" indent="-276225">
              <a:buFont typeface="Arial" panose="020B0604020202020204" pitchFamily="34" charset="0"/>
              <a:buChar char="•"/>
            </a:pPr>
            <a:r>
              <a:rPr lang="en-US" sz="1300" dirty="0">
                <a:latin typeface="Gill Sans MT" panose="020B0502020104020203" pitchFamily="34" charset="0"/>
              </a:rPr>
              <a:t>The low-resolution instruments (except EM27/SUN) are not yet scaled to the WMO reference which is the reason for the bias for CO2 and </a:t>
            </a:r>
            <a:r>
              <a:rPr lang="en-US" sz="1300" dirty="0" smtClean="0">
                <a:latin typeface="Gill Sans MT" panose="020B0502020104020203" pitchFamily="34" charset="0"/>
              </a:rPr>
              <a:t>CH4. We see a seasonal dependent bias in CO comparison as the low-resolution measurements are not scaled to the WMO reference. </a:t>
            </a:r>
          </a:p>
          <a:p>
            <a:endParaRPr lang="en-US" sz="1300" dirty="0" smtClean="0">
              <a:latin typeface="Gill Sans MT" panose="020B0502020104020203" pitchFamily="34" charset="0"/>
            </a:endParaRPr>
          </a:p>
          <a:p>
            <a:pPr marL="400050" indent="-400050">
              <a:buAutoNum type="romanUcPeriod" startAt="2"/>
            </a:pPr>
            <a:r>
              <a:rPr lang="en-US" sz="1300" b="1" dirty="0" smtClean="0">
                <a:latin typeface="Gill Sans MT" panose="020B0502020104020203" pitchFamily="34" charset="0"/>
              </a:rPr>
              <a:t>Results of S5P validation using low-resolution instruments </a:t>
            </a:r>
          </a:p>
          <a:p>
            <a:pPr marL="452438" lvl="1" indent="-276225">
              <a:buFont typeface="Arial" panose="020B0604020202020204" pitchFamily="34" charset="0"/>
              <a:buChar char="•"/>
            </a:pPr>
            <a:r>
              <a:rPr lang="en-US" sz="1300" dirty="0" smtClean="0">
                <a:latin typeface="Gill Sans MT" panose="020B0502020104020203" pitchFamily="34" charset="0"/>
              </a:rPr>
              <a:t>The validation results for S5P CH4 and CO show a scatter and correlation comparable to the results obtained with TCCON.</a:t>
            </a:r>
          </a:p>
          <a:p>
            <a:endParaRPr lang="en-US" sz="1300" b="1" dirty="0" smtClean="0">
              <a:solidFill>
                <a:srgbClr val="0070C0"/>
              </a:solidFill>
              <a:latin typeface="Gill Sans MT" panose="020B0502020104020203" pitchFamily="34" charset="0"/>
            </a:endParaRPr>
          </a:p>
          <a:p>
            <a:r>
              <a:rPr lang="en-US" sz="1300" b="1" dirty="0" smtClean="0">
                <a:solidFill>
                  <a:srgbClr val="0070C0"/>
                </a:solidFill>
                <a:latin typeface="Gill Sans MT" panose="020B0502020104020203" pitchFamily="34" charset="0"/>
                <a:sym typeface="Wingdings" panose="05000000000000000000" pitchFamily="2" charset="2"/>
              </a:rPr>
              <a:t></a:t>
            </a:r>
            <a:r>
              <a:rPr lang="en-US" sz="1300" b="1" dirty="0" smtClean="0">
                <a:solidFill>
                  <a:srgbClr val="0070C0"/>
                </a:solidFill>
                <a:latin typeface="Gill Sans MT" panose="020B0502020104020203" pitchFamily="34" charset="0"/>
                <a:sym typeface="Wingdings" panose="05000000000000000000" pitchFamily="2" charset="2"/>
              </a:rPr>
              <a:t> </a:t>
            </a:r>
            <a:r>
              <a:rPr lang="en-US" sz="1300" b="1" dirty="0" smtClean="0">
                <a:solidFill>
                  <a:srgbClr val="0070C0"/>
                </a:solidFill>
                <a:latin typeface="Gill Sans MT" panose="020B0502020104020203" pitchFamily="34" charset="0"/>
                <a:sym typeface="Wingdings" panose="05000000000000000000" pitchFamily="2" charset="2"/>
              </a:rPr>
              <a:t>EM27/SUN (COCCON network instrument</a:t>
            </a:r>
            <a:r>
              <a:rPr lang="en-US" sz="1300" b="1" dirty="0">
                <a:solidFill>
                  <a:srgbClr val="0070C0"/>
                </a:solidFill>
                <a:latin typeface="Gill Sans MT" panose="020B0502020104020203" pitchFamily="34" charset="0"/>
                <a:sym typeface="Wingdings" panose="05000000000000000000" pitchFamily="2" charset="2"/>
              </a:rPr>
              <a:t>), Vertex70 and </a:t>
            </a:r>
            <a:r>
              <a:rPr lang="en-US" sz="1300" b="1" dirty="0" err="1" smtClean="0">
                <a:solidFill>
                  <a:srgbClr val="0070C0"/>
                </a:solidFill>
                <a:latin typeface="Gill Sans MT" panose="020B0502020104020203" pitchFamily="34" charset="0"/>
                <a:sym typeface="Wingdings" panose="05000000000000000000" pitchFamily="2" charset="2"/>
              </a:rPr>
              <a:t>IRcube</a:t>
            </a:r>
            <a:r>
              <a:rPr lang="en-US" sz="1300" b="1" dirty="0" smtClean="0">
                <a:solidFill>
                  <a:srgbClr val="0070C0"/>
                </a:solidFill>
                <a:latin typeface="Gill Sans MT" panose="020B0502020104020203" pitchFamily="34" charset="0"/>
                <a:sym typeface="Wingdings" panose="05000000000000000000" pitchFamily="2" charset="2"/>
              </a:rPr>
              <a:t> can complement the TCCON network, and can be considered suitable reference networks / instruments for the validation of S5P CH4 and CO products (as shown in this presentation) and for OCO-2 CO2 product (as shown in earlier presentation).</a:t>
            </a:r>
            <a:endParaRPr lang="en-US" sz="1300" dirty="0" smtClean="0">
              <a:solidFill>
                <a:srgbClr val="0070C0"/>
              </a:solidFill>
              <a:latin typeface="Gill Sans MT" panose="020B0502020104020203" pitchFamily="34" charset="0"/>
            </a:endParaRPr>
          </a:p>
        </p:txBody>
      </p:sp>
      <p:sp>
        <p:nvSpPr>
          <p:cNvPr id="7" name="Rectangle 2"/>
          <p:cNvSpPr>
            <a:spLocks noGrp="1" noChangeArrowheads="1"/>
          </p:cNvSpPr>
          <p:nvPr>
            <p:ph type="title"/>
          </p:nvPr>
        </p:nvSpPr>
        <p:spPr>
          <a:xfrm>
            <a:off x="144000" y="147600"/>
            <a:ext cx="7174800" cy="430887"/>
          </a:xfrm>
        </p:spPr>
        <p:txBody>
          <a:bodyPr/>
          <a:lstStyle/>
          <a:p>
            <a:r>
              <a:rPr lang="en-GB" sz="2000" dirty="0" smtClean="0">
                <a:solidFill>
                  <a:schemeClr val="bg1"/>
                </a:solidFill>
              </a:rPr>
              <a:t>Summary and conclusions</a:t>
            </a:r>
            <a:endParaRPr lang="en-GB" sz="2000" dirty="0">
              <a:solidFill>
                <a:schemeClr val="bg1"/>
              </a:solidFill>
            </a:endParaRPr>
          </a:p>
        </p:txBody>
      </p:sp>
    </p:spTree>
    <p:extLst>
      <p:ext uri="{BB962C8B-B14F-4D97-AF65-F5344CB8AC3E}">
        <p14:creationId xmlns:p14="http://schemas.microsoft.com/office/powerpoint/2010/main" val="26931502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916428"/>
            <a:ext cx="7452320" cy="4191930"/>
          </a:xfrm>
          <a:prstGeom prst="rect">
            <a:avLst/>
          </a:prstGeom>
        </p:spPr>
      </p:pic>
      <p:sp>
        <p:nvSpPr>
          <p:cNvPr id="2" name="Title 1"/>
          <p:cNvSpPr>
            <a:spLocks noGrp="1"/>
          </p:cNvSpPr>
          <p:nvPr>
            <p:ph type="title"/>
          </p:nvPr>
        </p:nvSpPr>
        <p:spPr/>
        <p:txBody>
          <a:bodyPr/>
          <a:lstStyle/>
          <a:p>
            <a:endParaRPr lang="nl-BE" sz="3000" dirty="0"/>
          </a:p>
        </p:txBody>
      </p:sp>
      <p:sp>
        <p:nvSpPr>
          <p:cNvPr id="3" name="Content Placeholder 2"/>
          <p:cNvSpPr>
            <a:spLocks noGrp="1"/>
          </p:cNvSpPr>
          <p:nvPr>
            <p:ph idx="1"/>
          </p:nvPr>
        </p:nvSpPr>
        <p:spPr>
          <a:xfrm>
            <a:off x="251520" y="1599642"/>
            <a:ext cx="8640960" cy="486054"/>
          </a:xfrm>
        </p:spPr>
        <p:txBody>
          <a:bodyPr/>
          <a:lstStyle/>
          <a:p>
            <a:pPr marL="0" indent="0" algn="ctr">
              <a:buNone/>
            </a:pPr>
            <a:r>
              <a:rPr lang="nl-BE" dirty="0" smtClean="0"/>
              <a:t>Thank you for your attention!</a:t>
            </a:r>
          </a:p>
        </p:txBody>
      </p:sp>
    </p:spTree>
    <p:extLst>
      <p:ext uri="{BB962C8B-B14F-4D97-AF65-F5344CB8AC3E}">
        <p14:creationId xmlns:p14="http://schemas.microsoft.com/office/powerpoint/2010/main" val="30829809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144000" y="147600"/>
            <a:ext cx="7174800" cy="430887"/>
          </a:xfrm>
        </p:spPr>
        <p:txBody>
          <a:bodyPr/>
          <a:lstStyle/>
          <a:p>
            <a:r>
              <a:rPr lang="en-GB" dirty="0" smtClean="0">
                <a:solidFill>
                  <a:schemeClr val="bg1"/>
                </a:solidFill>
              </a:rPr>
              <a:t>Participating instruments</a:t>
            </a:r>
            <a:endParaRPr lang="en-GB"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6880141" y="2241941"/>
            <a:ext cx="2677563" cy="178504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5570" y="930465"/>
            <a:ext cx="3080862" cy="2053908"/>
          </a:xfrm>
          <a:prstGeom prst="rect">
            <a:avLst/>
          </a:prstGeom>
        </p:spPr>
      </p:pic>
      <p:pic>
        <p:nvPicPr>
          <p:cNvPr id="6" name="Content Placeholder 3"/>
          <p:cNvPicPr>
            <a:picLocks noChangeAspect="1"/>
          </p:cNvPicPr>
          <p:nvPr/>
        </p:nvPicPr>
        <p:blipFill rotWithShape="1">
          <a:blip r:embed="rId4" cstate="print">
            <a:extLst>
              <a:ext uri="{28A0092B-C50C-407E-A947-70E740481C1C}">
                <a14:useLocalDpi xmlns:a14="http://schemas.microsoft.com/office/drawing/2010/main" val="0"/>
              </a:ext>
            </a:extLst>
          </a:blip>
          <a:srcRect t="27023" b="8954"/>
          <a:stretch/>
        </p:blipFill>
        <p:spPr>
          <a:xfrm>
            <a:off x="0" y="923782"/>
            <a:ext cx="3722882" cy="178766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4491952" y="3034716"/>
            <a:ext cx="2769458" cy="2080032"/>
          </a:xfrm>
          <a:prstGeom prst="rect">
            <a:avLst/>
          </a:prstGeom>
          <a:noFill/>
          <a:ln>
            <a:noFill/>
          </a:ln>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96083" y="3601329"/>
            <a:ext cx="2239802" cy="1493201"/>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554" y="2735679"/>
            <a:ext cx="2204384" cy="1469589"/>
          </a:xfrm>
          <a:prstGeom prst="rect">
            <a:avLst/>
          </a:prstGeom>
        </p:spPr>
      </p:pic>
      <p:sp>
        <p:nvSpPr>
          <p:cNvPr id="15" name="TextBox 14"/>
          <p:cNvSpPr txBox="1"/>
          <p:nvPr/>
        </p:nvSpPr>
        <p:spPr>
          <a:xfrm>
            <a:off x="4195570" y="1400948"/>
            <a:ext cx="1389304" cy="338554"/>
          </a:xfrm>
          <a:prstGeom prst="rect">
            <a:avLst/>
          </a:prstGeom>
          <a:noFill/>
        </p:spPr>
        <p:txBody>
          <a:bodyPr wrap="square" rtlCol="0">
            <a:spAutoFit/>
          </a:bodyPr>
          <a:lstStyle/>
          <a:p>
            <a:r>
              <a:rPr lang="nl-BE" sz="1600" b="1" dirty="0" smtClean="0">
                <a:solidFill>
                  <a:srgbClr val="FF0000"/>
                </a:solidFill>
              </a:rPr>
              <a:t>Vertex 70</a:t>
            </a:r>
            <a:endParaRPr lang="nl-BE" sz="1600" b="1" dirty="0">
              <a:solidFill>
                <a:srgbClr val="FF0000"/>
              </a:solidFill>
            </a:endParaRPr>
          </a:p>
        </p:txBody>
      </p:sp>
      <p:sp>
        <p:nvSpPr>
          <p:cNvPr id="16" name="Rectangle 15"/>
          <p:cNvSpPr/>
          <p:nvPr/>
        </p:nvSpPr>
        <p:spPr>
          <a:xfrm>
            <a:off x="4460643" y="3146107"/>
            <a:ext cx="2901756" cy="338554"/>
          </a:xfrm>
          <a:prstGeom prst="rect">
            <a:avLst/>
          </a:prstGeom>
        </p:spPr>
        <p:txBody>
          <a:bodyPr wrap="none">
            <a:spAutoFit/>
          </a:bodyPr>
          <a:lstStyle/>
          <a:p>
            <a:r>
              <a:rPr lang="en-GB" sz="1600" b="1" dirty="0">
                <a:solidFill>
                  <a:srgbClr val="FF0000"/>
                </a:solidFill>
              </a:rPr>
              <a:t>LHR optical breadboard</a:t>
            </a:r>
          </a:p>
        </p:txBody>
      </p:sp>
      <p:cxnSp>
        <p:nvCxnSpPr>
          <p:cNvPr id="17" name="Straight Arrow Connector 16"/>
          <p:cNvCxnSpPr/>
          <p:nvPr/>
        </p:nvCxnSpPr>
        <p:spPr>
          <a:xfrm flipH="1">
            <a:off x="5400564" y="2366284"/>
            <a:ext cx="1080120" cy="7920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72137" y="926288"/>
            <a:ext cx="1389304" cy="338554"/>
          </a:xfrm>
          <a:prstGeom prst="rect">
            <a:avLst/>
          </a:prstGeom>
          <a:noFill/>
        </p:spPr>
        <p:txBody>
          <a:bodyPr wrap="square" rtlCol="0">
            <a:spAutoFit/>
          </a:bodyPr>
          <a:lstStyle/>
          <a:p>
            <a:r>
              <a:rPr lang="nl-BE" sz="1600" b="1" dirty="0" smtClean="0">
                <a:solidFill>
                  <a:srgbClr val="FF0000"/>
                </a:solidFill>
              </a:rPr>
              <a:t>TCCON</a:t>
            </a:r>
            <a:endParaRPr lang="nl-BE" sz="1600" b="1" dirty="0">
              <a:solidFill>
                <a:srgbClr val="FF0000"/>
              </a:solidFill>
            </a:endParaRPr>
          </a:p>
        </p:txBody>
      </p:sp>
      <p:sp>
        <p:nvSpPr>
          <p:cNvPr id="19" name="TextBox 18"/>
          <p:cNvSpPr txBox="1"/>
          <p:nvPr/>
        </p:nvSpPr>
        <p:spPr>
          <a:xfrm>
            <a:off x="74487" y="4214432"/>
            <a:ext cx="1543298" cy="338554"/>
          </a:xfrm>
          <a:prstGeom prst="rect">
            <a:avLst/>
          </a:prstGeom>
          <a:noFill/>
        </p:spPr>
        <p:txBody>
          <a:bodyPr wrap="square" rtlCol="0">
            <a:spAutoFit/>
          </a:bodyPr>
          <a:lstStyle/>
          <a:p>
            <a:r>
              <a:rPr lang="nl-BE" sz="1600" b="1" dirty="0" smtClean="0">
                <a:solidFill>
                  <a:srgbClr val="FF0000"/>
                </a:solidFill>
              </a:rPr>
              <a:t>EM27/SUN</a:t>
            </a:r>
            <a:endParaRPr lang="nl-BE" sz="1600" b="1" dirty="0">
              <a:solidFill>
                <a:srgbClr val="FF0000"/>
              </a:solidFill>
            </a:endParaRPr>
          </a:p>
        </p:txBody>
      </p:sp>
      <p:sp>
        <p:nvSpPr>
          <p:cNvPr id="20" name="TextBox 19"/>
          <p:cNvSpPr txBox="1"/>
          <p:nvPr/>
        </p:nvSpPr>
        <p:spPr>
          <a:xfrm>
            <a:off x="2892587" y="3484661"/>
            <a:ext cx="1543298" cy="338554"/>
          </a:xfrm>
          <a:prstGeom prst="rect">
            <a:avLst/>
          </a:prstGeom>
          <a:noFill/>
        </p:spPr>
        <p:txBody>
          <a:bodyPr wrap="square" rtlCol="0">
            <a:spAutoFit/>
          </a:bodyPr>
          <a:lstStyle/>
          <a:p>
            <a:r>
              <a:rPr lang="nl-BE" sz="1600" b="1" dirty="0" smtClean="0">
                <a:solidFill>
                  <a:srgbClr val="FF0000"/>
                </a:solidFill>
              </a:rPr>
              <a:t>IRcube</a:t>
            </a:r>
            <a:endParaRPr lang="nl-BE" sz="1600" b="1" dirty="0">
              <a:solidFill>
                <a:srgbClr val="FF0000"/>
              </a:solidFill>
            </a:endParaRPr>
          </a:p>
        </p:txBody>
      </p:sp>
      <p:sp>
        <p:nvSpPr>
          <p:cNvPr id="21" name="TextBox 20"/>
          <p:cNvSpPr txBox="1"/>
          <p:nvPr/>
        </p:nvSpPr>
        <p:spPr>
          <a:xfrm>
            <a:off x="7568146" y="1419877"/>
            <a:ext cx="1543298" cy="338554"/>
          </a:xfrm>
          <a:prstGeom prst="rect">
            <a:avLst/>
          </a:prstGeom>
          <a:noFill/>
        </p:spPr>
        <p:txBody>
          <a:bodyPr wrap="square" rtlCol="0">
            <a:spAutoFit/>
          </a:bodyPr>
          <a:lstStyle/>
          <a:p>
            <a:r>
              <a:rPr lang="nl-BE" sz="1600" b="1" dirty="0" smtClean="0">
                <a:solidFill>
                  <a:srgbClr val="FF0000"/>
                </a:solidFill>
              </a:rPr>
              <a:t>AirCore</a:t>
            </a:r>
            <a:endParaRPr lang="nl-BE" sz="1600" b="1" dirty="0">
              <a:solidFill>
                <a:srgbClr val="FF0000"/>
              </a:solidFill>
            </a:endParaRPr>
          </a:p>
        </p:txBody>
      </p:sp>
    </p:spTree>
    <p:extLst>
      <p:ext uri="{BB962C8B-B14F-4D97-AF65-F5344CB8AC3E}">
        <p14:creationId xmlns:p14="http://schemas.microsoft.com/office/powerpoint/2010/main" val="9722379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144000" y="147600"/>
            <a:ext cx="7174800" cy="430887"/>
          </a:xfrm>
        </p:spPr>
        <p:txBody>
          <a:bodyPr/>
          <a:lstStyle/>
          <a:p>
            <a:r>
              <a:rPr lang="en-GB" dirty="0" smtClean="0">
                <a:solidFill>
                  <a:schemeClr val="bg1"/>
                </a:solidFill>
              </a:rPr>
              <a:t>FMR4GHG campaign</a:t>
            </a:r>
            <a:endParaRPr lang="en-GB" dirty="0">
              <a:solidFill>
                <a:schemeClr val="bg1"/>
              </a:solidFill>
            </a:endParaRPr>
          </a:p>
        </p:txBody>
      </p:sp>
      <p:sp>
        <p:nvSpPr>
          <p:cNvPr id="117763" name="Rectangle 3"/>
          <p:cNvSpPr>
            <a:spLocks noGrp="1" noChangeArrowheads="1"/>
          </p:cNvSpPr>
          <p:nvPr>
            <p:ph type="body" idx="4294967295"/>
          </p:nvPr>
        </p:nvSpPr>
        <p:spPr>
          <a:xfrm>
            <a:off x="172800" y="858741"/>
            <a:ext cx="8748000" cy="769556"/>
          </a:xfrm>
        </p:spPr>
        <p:txBody>
          <a:bodyPr/>
          <a:lstStyle/>
          <a:p>
            <a:pPr indent="0"/>
            <a:r>
              <a:rPr lang="en-GB" dirty="0" smtClean="0"/>
              <a:t>Location – TCCON site at Sodankylä, </a:t>
            </a:r>
            <a:r>
              <a:rPr lang="en-GB" dirty="0"/>
              <a:t>Finland </a:t>
            </a:r>
            <a:r>
              <a:rPr lang="en-US" dirty="0"/>
              <a:t>(67.37 N, 26.63 E, 188 m.a.s.l); possibility for AirCore launches at the site</a:t>
            </a: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93" y="1628296"/>
            <a:ext cx="9142512" cy="2883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22379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76456" y="4850473"/>
            <a:ext cx="448841" cy="273844"/>
          </a:xfrm>
          <a:prstGeom prst="rect">
            <a:avLst/>
          </a:prstGeom>
        </p:spPr>
        <p:txBody>
          <a:bodyPr/>
          <a:lstStyle/>
          <a:p>
            <a:fld id="{EF298673-E9AF-4ABA-81AE-CC1815AC2C9B}" type="slidenum">
              <a:rPr lang="nl-BE" smtClean="0"/>
              <a:pPr/>
              <a:t>5</a:t>
            </a:fld>
            <a:endParaRPr lang="nl-BE"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23046"/>
            <a:ext cx="9144000" cy="2493818"/>
          </a:xfrm>
          <a:prstGeom prst="rect">
            <a:avLst/>
          </a:prstGeom>
        </p:spPr>
      </p:pic>
      <p:sp>
        <p:nvSpPr>
          <p:cNvPr id="7" name="Rectangle 2"/>
          <p:cNvSpPr>
            <a:spLocks noGrp="1" noChangeArrowheads="1"/>
          </p:cNvSpPr>
          <p:nvPr>
            <p:ph type="title"/>
          </p:nvPr>
        </p:nvSpPr>
        <p:spPr>
          <a:xfrm>
            <a:off x="144000" y="147600"/>
            <a:ext cx="7174800" cy="430887"/>
          </a:xfrm>
        </p:spPr>
        <p:txBody>
          <a:bodyPr/>
          <a:lstStyle/>
          <a:p>
            <a:r>
              <a:rPr lang="en-GB" dirty="0" smtClean="0">
                <a:solidFill>
                  <a:schemeClr val="bg1"/>
                </a:solidFill>
              </a:rPr>
              <a:t>EM27/SUN vs TCCON – XCO2</a:t>
            </a:r>
            <a:endParaRPr lang="en-GB" dirty="0">
              <a:solidFill>
                <a:schemeClr val="bg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654388460"/>
              </p:ext>
            </p:extLst>
          </p:nvPr>
        </p:nvGraphicFramePr>
        <p:xfrm>
          <a:off x="174778" y="3696745"/>
          <a:ext cx="8787620" cy="741680"/>
        </p:xfrm>
        <a:graphic>
          <a:graphicData uri="http://schemas.openxmlformats.org/drawingml/2006/table">
            <a:tbl>
              <a:tblPr firstRow="1" bandRow="1">
                <a:tableStyleId>{5C22544A-7EE6-4342-B048-85BDC9FD1C3A}</a:tableStyleId>
              </a:tblPr>
              <a:tblGrid>
                <a:gridCol w="2196905"/>
                <a:gridCol w="2196905"/>
                <a:gridCol w="2196905"/>
                <a:gridCol w="2196905"/>
              </a:tblGrid>
              <a:tr h="370840">
                <a:tc>
                  <a:txBody>
                    <a:bodyPr/>
                    <a:lstStyle/>
                    <a:p>
                      <a:pPr algn="ctr"/>
                      <a:r>
                        <a:rPr lang="nl-BE" sz="1400" dirty="0" smtClean="0"/>
                        <a:t>Species</a:t>
                      </a:r>
                      <a:endParaRPr lang="nl-BE" sz="1400" dirty="0"/>
                    </a:p>
                  </a:txBody>
                  <a:tcPr/>
                </a:tc>
                <a:tc>
                  <a:txBody>
                    <a:bodyPr/>
                    <a:lstStyle/>
                    <a:p>
                      <a:pPr algn="ctr"/>
                      <a:r>
                        <a:rPr lang="nl-BE" sz="1400" dirty="0" smtClean="0"/>
                        <a:t>Bias (%)</a:t>
                      </a:r>
                      <a:endParaRPr lang="nl-BE" sz="1400" dirty="0"/>
                    </a:p>
                  </a:txBody>
                  <a:tcPr/>
                </a:tc>
                <a:tc>
                  <a:txBody>
                    <a:bodyPr/>
                    <a:lstStyle/>
                    <a:p>
                      <a:pPr algn="ctr"/>
                      <a:r>
                        <a:rPr lang="nl-BE" sz="1400" dirty="0" smtClean="0"/>
                        <a:t>STD (%)</a:t>
                      </a:r>
                      <a:endParaRPr lang="nl-BE" sz="1400" dirty="0"/>
                    </a:p>
                  </a:txBody>
                  <a:tcPr/>
                </a:tc>
                <a:tc>
                  <a:txBody>
                    <a:bodyPr/>
                    <a:lstStyle/>
                    <a:p>
                      <a:pPr algn="ctr"/>
                      <a:r>
                        <a:rPr lang="nl-BE" sz="1400" dirty="0" smtClean="0"/>
                        <a:t>R</a:t>
                      </a:r>
                      <a:endParaRPr lang="nl-BE" sz="1400" dirty="0"/>
                    </a:p>
                  </a:txBody>
                  <a:tcPr/>
                </a:tc>
              </a:tr>
              <a:tr h="370840">
                <a:tc>
                  <a:txBody>
                    <a:bodyPr/>
                    <a:lstStyle/>
                    <a:p>
                      <a:pPr algn="ctr"/>
                      <a:r>
                        <a:rPr lang="nl-BE" sz="1400" dirty="0" smtClean="0"/>
                        <a:t>EM27/SUN vs TCCON</a:t>
                      </a:r>
                      <a:endParaRPr lang="nl-BE" sz="1400" dirty="0"/>
                    </a:p>
                  </a:txBody>
                  <a:tcPr/>
                </a:tc>
                <a:tc>
                  <a:txBody>
                    <a:bodyPr/>
                    <a:lstStyle/>
                    <a:p>
                      <a:pPr algn="ctr"/>
                      <a:r>
                        <a:rPr lang="nl-BE" sz="1400" dirty="0" smtClean="0"/>
                        <a:t>-0.72</a:t>
                      </a:r>
                      <a:endParaRPr lang="nl-BE" sz="1400" dirty="0"/>
                    </a:p>
                  </a:txBody>
                  <a:tcPr/>
                </a:tc>
                <a:tc>
                  <a:txBody>
                    <a:bodyPr/>
                    <a:lstStyle/>
                    <a:p>
                      <a:pPr algn="ctr"/>
                      <a:r>
                        <a:rPr lang="nl-BE" sz="1400" dirty="0" smtClean="0"/>
                        <a:t>0.51</a:t>
                      </a:r>
                      <a:endParaRPr lang="nl-BE" sz="1400" dirty="0"/>
                    </a:p>
                  </a:txBody>
                  <a:tcPr/>
                </a:tc>
                <a:tc>
                  <a:txBody>
                    <a:bodyPr/>
                    <a:lstStyle/>
                    <a:p>
                      <a:pPr algn="ctr"/>
                      <a:r>
                        <a:rPr lang="nl-BE" sz="1400" dirty="0" smtClean="0"/>
                        <a:t>0.995</a:t>
                      </a:r>
                      <a:endParaRPr lang="nl-BE" sz="1400" dirty="0"/>
                    </a:p>
                  </a:txBody>
                  <a:tcPr/>
                </a:tc>
              </a:tr>
            </a:tbl>
          </a:graphicData>
        </a:graphic>
      </p:graphicFrame>
      <p:sp>
        <p:nvSpPr>
          <p:cNvPr id="9" name="Rectangle 3"/>
          <p:cNvSpPr txBox="1">
            <a:spLocks noChangeArrowheads="1"/>
          </p:cNvSpPr>
          <p:nvPr/>
        </p:nvSpPr>
        <p:spPr bwMode="auto">
          <a:xfrm>
            <a:off x="172800" y="3335624"/>
            <a:ext cx="8748000" cy="384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342900" algn="l" rtl="0" eaLnBrk="1" fontAlgn="base" hangingPunct="1">
              <a:lnSpc>
                <a:spcPct val="119000"/>
              </a:lnSpc>
              <a:spcBef>
                <a:spcPct val="20000"/>
              </a:spcBef>
              <a:spcAft>
                <a:spcPct val="0"/>
              </a:spcAft>
              <a:buClr>
                <a:schemeClr val="accent1"/>
              </a:buClr>
              <a:buFontTx/>
              <a:buNone/>
              <a:defRPr lang="en-GB" sz="1600" dirty="0" smtClean="0">
                <a:solidFill>
                  <a:schemeClr val="bg2"/>
                </a:solidFill>
                <a:latin typeface="Verdana"/>
                <a:ea typeface="+mn-ea"/>
                <a:cs typeface="Verdana"/>
              </a:defRPr>
            </a:lvl1pPr>
            <a:lvl2pPr marL="810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76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52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6028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indent="0"/>
            <a:r>
              <a:rPr lang="nl-BE" sz="1400" b="1" kern="0" dirty="0" smtClean="0"/>
              <a:t>Nonlinearity</a:t>
            </a:r>
            <a:r>
              <a:rPr lang="nl-BE" sz="1400" kern="0" dirty="0" smtClean="0"/>
              <a:t> correction for TCCON data in </a:t>
            </a:r>
            <a:r>
              <a:rPr lang="nl-BE" sz="1400" kern="0" dirty="0" smtClean="0"/>
              <a:t>2017; seasonal bias can be seen</a:t>
            </a:r>
            <a:endParaRPr lang="nl-BE" sz="1400" kern="0" dirty="0"/>
          </a:p>
        </p:txBody>
      </p:sp>
    </p:spTree>
    <p:extLst>
      <p:ext uri="{BB962C8B-B14F-4D97-AF65-F5344CB8AC3E}">
        <p14:creationId xmlns:p14="http://schemas.microsoft.com/office/powerpoint/2010/main" val="2303167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76456" y="4850473"/>
            <a:ext cx="448841" cy="273844"/>
          </a:xfrm>
          <a:prstGeom prst="rect">
            <a:avLst/>
          </a:prstGeom>
        </p:spPr>
        <p:txBody>
          <a:bodyPr/>
          <a:lstStyle/>
          <a:p>
            <a:fld id="{EF298673-E9AF-4ABA-81AE-CC1815AC2C9B}" type="slidenum">
              <a:rPr lang="nl-BE" smtClean="0"/>
              <a:pPr/>
              <a:t>6</a:t>
            </a:fld>
            <a:endParaRPr lang="nl-BE"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24841"/>
            <a:ext cx="9144000" cy="2493818"/>
          </a:xfrm>
          <a:prstGeom prst="rect">
            <a:avLst/>
          </a:prstGeom>
        </p:spPr>
      </p:pic>
      <p:sp>
        <p:nvSpPr>
          <p:cNvPr id="6" name="Rectangle 2"/>
          <p:cNvSpPr>
            <a:spLocks noGrp="1" noChangeArrowheads="1"/>
          </p:cNvSpPr>
          <p:nvPr>
            <p:ph type="title"/>
          </p:nvPr>
        </p:nvSpPr>
        <p:spPr>
          <a:xfrm>
            <a:off x="144000" y="147600"/>
            <a:ext cx="7174800" cy="430887"/>
          </a:xfrm>
        </p:spPr>
        <p:txBody>
          <a:bodyPr/>
          <a:lstStyle/>
          <a:p>
            <a:r>
              <a:rPr lang="en-GB" dirty="0" smtClean="0">
                <a:solidFill>
                  <a:schemeClr val="bg1"/>
                </a:solidFill>
              </a:rPr>
              <a:t>EM27/SUN vs TCCON – XCH4</a:t>
            </a:r>
            <a:endParaRPr lang="en-GB" dirty="0">
              <a:solidFill>
                <a:schemeClr val="bg1"/>
              </a:solidFill>
            </a:endParaRPr>
          </a:p>
        </p:txBody>
      </p:sp>
      <p:sp>
        <p:nvSpPr>
          <p:cNvPr id="7" name="Rectangle 3"/>
          <p:cNvSpPr txBox="1">
            <a:spLocks noChangeArrowheads="1"/>
          </p:cNvSpPr>
          <p:nvPr/>
        </p:nvSpPr>
        <p:spPr bwMode="auto">
          <a:xfrm>
            <a:off x="172800" y="3916788"/>
            <a:ext cx="8748000" cy="605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342900" algn="l" rtl="0" eaLnBrk="1" fontAlgn="base" hangingPunct="1">
              <a:lnSpc>
                <a:spcPct val="119000"/>
              </a:lnSpc>
              <a:spcBef>
                <a:spcPct val="20000"/>
              </a:spcBef>
              <a:spcAft>
                <a:spcPct val="0"/>
              </a:spcAft>
              <a:buClr>
                <a:schemeClr val="accent1"/>
              </a:buClr>
              <a:buFontTx/>
              <a:buNone/>
              <a:defRPr lang="en-GB" sz="1600" dirty="0" smtClean="0">
                <a:solidFill>
                  <a:schemeClr val="bg2"/>
                </a:solidFill>
                <a:latin typeface="Verdana"/>
                <a:ea typeface="+mn-ea"/>
                <a:cs typeface="Verdana"/>
              </a:defRPr>
            </a:lvl1pPr>
            <a:lvl2pPr marL="810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76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52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6028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indent="0"/>
            <a:r>
              <a:rPr lang="nl-BE" sz="1400" kern="0" dirty="0" smtClean="0"/>
              <a:t>High bias during the spring time measurements</a:t>
            </a:r>
            <a:endParaRPr lang="nl-BE" sz="1400" kern="0" dirty="0" smtClean="0"/>
          </a:p>
          <a:p>
            <a:pPr indent="0"/>
            <a:r>
              <a:rPr lang="nl-BE" sz="1400" kern="0" dirty="0" smtClean="0"/>
              <a:t>Weather </a:t>
            </a:r>
            <a:r>
              <a:rPr lang="nl-BE" sz="1400" kern="0" dirty="0" smtClean="0"/>
              <a:t>proof cover installed – towards the end of 2018</a:t>
            </a:r>
            <a:endParaRPr lang="nl-BE" sz="1400" kern="0" dirty="0"/>
          </a:p>
        </p:txBody>
      </p:sp>
    </p:spTree>
    <p:extLst>
      <p:ext uri="{BB962C8B-B14F-4D97-AF65-F5344CB8AC3E}">
        <p14:creationId xmlns:p14="http://schemas.microsoft.com/office/powerpoint/2010/main" val="22037175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76456" y="4850473"/>
            <a:ext cx="448841" cy="273844"/>
          </a:xfrm>
          <a:prstGeom prst="rect">
            <a:avLst/>
          </a:prstGeom>
        </p:spPr>
        <p:txBody>
          <a:bodyPr/>
          <a:lstStyle/>
          <a:p>
            <a:fld id="{EF298673-E9AF-4ABA-81AE-CC1815AC2C9B}" type="slidenum">
              <a:rPr lang="nl-BE" smtClean="0"/>
              <a:pPr/>
              <a:t>7</a:t>
            </a:fld>
            <a:endParaRPr lang="nl-BE"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24841"/>
            <a:ext cx="9144000" cy="2493818"/>
          </a:xfrm>
          <a:prstGeom prst="rect">
            <a:avLst/>
          </a:prstGeom>
        </p:spPr>
      </p:pic>
      <p:sp>
        <p:nvSpPr>
          <p:cNvPr id="6" name="Rectangle 2"/>
          <p:cNvSpPr>
            <a:spLocks noGrp="1" noChangeArrowheads="1"/>
          </p:cNvSpPr>
          <p:nvPr>
            <p:ph type="title"/>
          </p:nvPr>
        </p:nvSpPr>
        <p:spPr>
          <a:xfrm>
            <a:off x="144000" y="147600"/>
            <a:ext cx="7174800" cy="430887"/>
          </a:xfrm>
        </p:spPr>
        <p:txBody>
          <a:bodyPr/>
          <a:lstStyle/>
          <a:p>
            <a:r>
              <a:rPr lang="en-GB" dirty="0" smtClean="0">
                <a:solidFill>
                  <a:schemeClr val="bg1"/>
                </a:solidFill>
              </a:rPr>
              <a:t>HR125LR vs TCCON – XCH4</a:t>
            </a:r>
            <a:endParaRPr lang="en-GB" dirty="0">
              <a:solidFill>
                <a:schemeClr val="bg1"/>
              </a:solidFill>
            </a:endParaRPr>
          </a:p>
        </p:txBody>
      </p:sp>
    </p:spTree>
    <p:extLst>
      <p:ext uri="{BB962C8B-B14F-4D97-AF65-F5344CB8AC3E}">
        <p14:creationId xmlns:p14="http://schemas.microsoft.com/office/powerpoint/2010/main" val="2111698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76456" y="4850473"/>
            <a:ext cx="448841" cy="273844"/>
          </a:xfrm>
          <a:prstGeom prst="rect">
            <a:avLst/>
          </a:prstGeom>
        </p:spPr>
        <p:txBody>
          <a:bodyPr/>
          <a:lstStyle/>
          <a:p>
            <a:fld id="{EF298673-E9AF-4ABA-81AE-CC1815AC2C9B}" type="slidenum">
              <a:rPr lang="nl-BE" smtClean="0"/>
              <a:pPr/>
              <a:t>8</a:t>
            </a:fld>
            <a:endParaRPr lang="nl-BE"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24841"/>
            <a:ext cx="9144000" cy="2493818"/>
          </a:xfrm>
          <a:prstGeom prst="rect">
            <a:avLst/>
          </a:prstGeom>
        </p:spPr>
      </p:pic>
      <p:sp>
        <p:nvSpPr>
          <p:cNvPr id="6" name="Rectangle 2"/>
          <p:cNvSpPr>
            <a:spLocks noGrp="1" noChangeArrowheads="1"/>
          </p:cNvSpPr>
          <p:nvPr>
            <p:ph type="title"/>
          </p:nvPr>
        </p:nvSpPr>
        <p:spPr>
          <a:xfrm>
            <a:off x="144000" y="147600"/>
            <a:ext cx="7174800" cy="430887"/>
          </a:xfrm>
        </p:spPr>
        <p:txBody>
          <a:bodyPr/>
          <a:lstStyle/>
          <a:p>
            <a:r>
              <a:rPr lang="en-GB" dirty="0" smtClean="0">
                <a:solidFill>
                  <a:schemeClr val="bg1"/>
                </a:solidFill>
              </a:rPr>
              <a:t>VERTEX70 vs TCCON – XCH4</a:t>
            </a:r>
            <a:endParaRPr lang="en-GB" dirty="0">
              <a:solidFill>
                <a:schemeClr val="bg1"/>
              </a:solidFill>
            </a:endParaRPr>
          </a:p>
        </p:txBody>
      </p:sp>
      <p:sp>
        <p:nvSpPr>
          <p:cNvPr id="7" name="Rectangle 3"/>
          <p:cNvSpPr txBox="1">
            <a:spLocks noChangeArrowheads="1"/>
          </p:cNvSpPr>
          <p:nvPr/>
        </p:nvSpPr>
        <p:spPr bwMode="auto">
          <a:xfrm>
            <a:off x="172800" y="3875969"/>
            <a:ext cx="8748000" cy="66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342900" algn="l" rtl="0" eaLnBrk="1" fontAlgn="base" hangingPunct="1">
              <a:lnSpc>
                <a:spcPct val="119000"/>
              </a:lnSpc>
              <a:spcBef>
                <a:spcPct val="20000"/>
              </a:spcBef>
              <a:spcAft>
                <a:spcPct val="0"/>
              </a:spcAft>
              <a:buClr>
                <a:schemeClr val="accent1"/>
              </a:buClr>
              <a:buFontTx/>
              <a:buNone/>
              <a:defRPr lang="en-GB" sz="1600" dirty="0" smtClean="0">
                <a:solidFill>
                  <a:schemeClr val="bg2"/>
                </a:solidFill>
                <a:latin typeface="Verdana"/>
                <a:ea typeface="+mn-ea"/>
                <a:cs typeface="Verdana"/>
              </a:defRPr>
            </a:lvl1pPr>
            <a:lvl2pPr marL="810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76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52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6028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indent="0"/>
            <a:r>
              <a:rPr lang="en-US" sz="1400" kern="0" dirty="0" smtClean="0"/>
              <a:t>Several modifications in 2017 &amp; 2018 to find the best configuration</a:t>
            </a:r>
          </a:p>
          <a:p>
            <a:pPr indent="0"/>
            <a:r>
              <a:rPr lang="en-US" sz="1400" kern="0" dirty="0" smtClean="0"/>
              <a:t>Instrument operated in 2019 under stable condition</a:t>
            </a:r>
            <a:endParaRPr lang="en-US" sz="1400" kern="0" dirty="0"/>
          </a:p>
        </p:txBody>
      </p:sp>
    </p:spTree>
    <p:extLst>
      <p:ext uri="{BB962C8B-B14F-4D97-AF65-F5344CB8AC3E}">
        <p14:creationId xmlns:p14="http://schemas.microsoft.com/office/powerpoint/2010/main" val="1052633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76456" y="4850473"/>
            <a:ext cx="448841" cy="273844"/>
          </a:xfrm>
          <a:prstGeom prst="rect">
            <a:avLst/>
          </a:prstGeom>
        </p:spPr>
        <p:txBody>
          <a:bodyPr/>
          <a:lstStyle/>
          <a:p>
            <a:fld id="{EF298673-E9AF-4ABA-81AE-CC1815AC2C9B}" type="slidenum">
              <a:rPr lang="nl-BE" smtClean="0"/>
              <a:pPr/>
              <a:t>9</a:t>
            </a:fld>
            <a:endParaRPr lang="nl-BE"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24841"/>
            <a:ext cx="9144000" cy="2493818"/>
          </a:xfrm>
          <a:prstGeom prst="rect">
            <a:avLst/>
          </a:prstGeom>
        </p:spPr>
      </p:pic>
      <p:sp>
        <p:nvSpPr>
          <p:cNvPr id="5" name="Rectangle 3"/>
          <p:cNvSpPr txBox="1">
            <a:spLocks noChangeArrowheads="1"/>
          </p:cNvSpPr>
          <p:nvPr/>
        </p:nvSpPr>
        <p:spPr bwMode="auto">
          <a:xfrm>
            <a:off x="172800" y="3875969"/>
            <a:ext cx="8748000" cy="66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342900" algn="l" rtl="0" eaLnBrk="1" fontAlgn="base" hangingPunct="1">
              <a:lnSpc>
                <a:spcPct val="119000"/>
              </a:lnSpc>
              <a:spcBef>
                <a:spcPct val="20000"/>
              </a:spcBef>
              <a:spcAft>
                <a:spcPct val="0"/>
              </a:spcAft>
              <a:buClr>
                <a:schemeClr val="accent1"/>
              </a:buClr>
              <a:buFontTx/>
              <a:buNone/>
              <a:defRPr lang="en-GB" sz="1600" dirty="0" smtClean="0">
                <a:solidFill>
                  <a:schemeClr val="bg2"/>
                </a:solidFill>
                <a:latin typeface="Verdana"/>
                <a:ea typeface="+mn-ea"/>
                <a:cs typeface="Verdana"/>
              </a:defRPr>
            </a:lvl1pPr>
            <a:lvl2pPr marL="810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76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52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6028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indent="0"/>
            <a:r>
              <a:rPr lang="nl-BE" sz="1400" kern="0" dirty="0" smtClean="0"/>
              <a:t>2017 – broken optical fibre cable; 2018 - modifications to find best configuration (Sodankylä)</a:t>
            </a:r>
          </a:p>
          <a:p>
            <a:pPr indent="0"/>
            <a:r>
              <a:rPr lang="nl-BE" sz="1400" kern="0" dirty="0" smtClean="0"/>
              <a:t>Instrument operated in 2019 under stable condition (Wollongong)</a:t>
            </a:r>
            <a:endParaRPr lang="nl-BE" sz="1400" kern="0" dirty="0"/>
          </a:p>
        </p:txBody>
      </p:sp>
      <p:sp>
        <p:nvSpPr>
          <p:cNvPr id="7" name="Rectangle 2"/>
          <p:cNvSpPr>
            <a:spLocks noGrp="1" noChangeArrowheads="1"/>
          </p:cNvSpPr>
          <p:nvPr>
            <p:ph type="title"/>
          </p:nvPr>
        </p:nvSpPr>
        <p:spPr>
          <a:xfrm>
            <a:off x="144000" y="147600"/>
            <a:ext cx="7174800" cy="430887"/>
          </a:xfrm>
        </p:spPr>
        <p:txBody>
          <a:bodyPr/>
          <a:lstStyle/>
          <a:p>
            <a:r>
              <a:rPr lang="en-GB" dirty="0" err="1" smtClean="0"/>
              <a:t>IRcube</a:t>
            </a:r>
            <a:r>
              <a:rPr lang="en-GB" dirty="0" smtClean="0">
                <a:solidFill>
                  <a:schemeClr val="bg1"/>
                </a:solidFill>
              </a:rPr>
              <a:t> vs TCCON – XCH4</a:t>
            </a:r>
            <a:endParaRPr lang="en-GB" dirty="0">
              <a:solidFill>
                <a:schemeClr val="bg1"/>
              </a:solidFill>
            </a:endParaRPr>
          </a:p>
        </p:txBody>
      </p:sp>
    </p:spTree>
    <p:extLst>
      <p:ext uri="{BB962C8B-B14F-4D97-AF65-F5344CB8AC3E}">
        <p14:creationId xmlns:p14="http://schemas.microsoft.com/office/powerpoint/2010/main" val="3962386384"/>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 ESA Presentation 16-9">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ESA Presentation 16-9.potx" id="{625F8AEC-1CDE-415D-B0E3-F5C995E29248}" vid="{7620660D-6BA5-4224-AA6E-849C46B07D6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995F947CC68284A92DD76895F95485E" ma:contentTypeVersion="" ma:contentTypeDescription="Create a new document." ma:contentTypeScope="" ma:versionID="d2f7bac1cc6cefe942785cfbb8bae163">
  <xsd:schema xmlns:xsd="http://www.w3.org/2001/XMLSchema" xmlns:xs="http://www.w3.org/2001/XMLSchema" xmlns:p="http://schemas.microsoft.com/office/2006/metadata/properties" xmlns:ns2="f2760952-b3bb-408f-ace6-eb1e07642b86" targetNamespace="http://schemas.microsoft.com/office/2006/metadata/properties" ma:root="true" ma:fieldsID="70e6d848e258403642b2016fccd44a87" ns2:_="">
    <xsd:import namespace="f2760952-b3bb-408f-ace6-eb1e07642b86"/>
    <xsd:element name="properties">
      <xsd:complexType>
        <xsd:sequence>
          <xsd:element name="documentManagement">
            <xsd:complexType>
              <xsd:all>
                <xsd:element ref="ns2:SharedWithUsers" minOccurs="0"/>
                <xsd:element ref="ns2: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760952-b3bb-408f-ace6-eb1e07642b8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description=""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8D79E0-F545-4A75-B39D-7B8AF1D9BA85}">
  <ds:schemaRefs>
    <ds:schemaRef ds:uri="http://schemas.microsoft.com/sharepoint/v3/contenttype/forms"/>
  </ds:schemaRefs>
</ds:datastoreItem>
</file>

<file path=customXml/itemProps2.xml><?xml version="1.0" encoding="utf-8"?>
<ds:datastoreItem xmlns:ds="http://schemas.openxmlformats.org/officeDocument/2006/customXml" ds:itemID="{8E22279E-2C4C-4C93-8498-455A58D1433E}">
  <ds:schemaRefs>
    <ds:schemaRef ds:uri="http://purl.org/dc/elements/1.1/"/>
    <ds:schemaRef ds:uri="f2760952-b3bb-408f-ace6-eb1e07642b86"/>
    <ds:schemaRef ds:uri="http://www.w3.org/XML/1998/namespace"/>
    <ds:schemaRef ds:uri="http://purl.org/dc/dcmitype/"/>
    <ds:schemaRef ds:uri="http://schemas.microsoft.com/office/2006/metadata/properties"/>
    <ds:schemaRef ds:uri="http://schemas.microsoft.com/office/infopath/2007/PartnerControls"/>
    <ds:schemaRef ds:uri="http://schemas.microsoft.com/office/2006/documentManagement/types"/>
    <ds:schemaRef ds:uri="http://purl.org/dc/terms/"/>
    <ds:schemaRef ds:uri="http://schemas.openxmlformats.org/package/2006/metadata/core-properties"/>
  </ds:schemaRefs>
</ds:datastoreItem>
</file>

<file path=customXml/itemProps3.xml><?xml version="1.0" encoding="utf-8"?>
<ds:datastoreItem xmlns:ds="http://schemas.openxmlformats.org/officeDocument/2006/customXml" ds:itemID="{2D587E21-31CA-408E-A5B1-4B7F0D8D9C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760952-b3bb-408f-ace6-eb1e07642b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NEW ESA Presentation 16-9</Template>
  <TotalTime>1142</TotalTime>
  <Words>1179</Words>
  <Application>Microsoft Office PowerPoint</Application>
  <PresentationFormat>On-screen Show (16:9)</PresentationFormat>
  <Paragraphs>187</Paragraphs>
  <Slides>21</Slides>
  <Notes>13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NEW ESA Presentation 16-9</vt:lpstr>
      <vt:lpstr>PowerPoint Presentation</vt:lpstr>
      <vt:lpstr>Campaign description</vt:lpstr>
      <vt:lpstr>Participating instruments</vt:lpstr>
      <vt:lpstr>FMR4GHG campaign</vt:lpstr>
      <vt:lpstr>EM27/SUN vs TCCON – XCO2</vt:lpstr>
      <vt:lpstr>EM27/SUN vs TCCON – XCH4</vt:lpstr>
      <vt:lpstr>HR125LR vs TCCON – XCH4</vt:lpstr>
      <vt:lpstr>VERTEX70 vs TCCON – XCH4</vt:lpstr>
      <vt:lpstr>IRcube vs TCCON – XCH4</vt:lpstr>
      <vt:lpstr>AirCore vs TCCON – XCH4</vt:lpstr>
      <vt:lpstr>Coincidence criteria for S5P validation study</vt:lpstr>
      <vt:lpstr>S5P validation results using EM27/SUN – XCH4</vt:lpstr>
      <vt:lpstr>S5P validation results using VERTEX70 – XCH4</vt:lpstr>
      <vt:lpstr>EM27/SUN vs TCCON – XCO</vt:lpstr>
      <vt:lpstr>VERTEX70 vs TCCON – XCO</vt:lpstr>
      <vt:lpstr>AirCore vs TCCON – XCO</vt:lpstr>
      <vt:lpstr>Coincidence criteria for S5P validation study</vt:lpstr>
      <vt:lpstr>S5P validation results using EM27/SUN – XCO</vt:lpstr>
      <vt:lpstr>S5P validation results using VERTEX70 – XCO</vt:lpstr>
      <vt:lpstr>Summary and conclusions</vt:lpstr>
      <vt:lpstr>PowerPoint Presentation</vt:lpstr>
    </vt:vector>
  </TitlesOfParts>
  <Company>ESA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TITLE OF PRESENTATION</dc:subject>
  <dc:creator>Author</dc:creator>
  <cp:lastModifiedBy>Mahesh Kumra Sha</cp:lastModifiedBy>
  <cp:revision>53</cp:revision>
  <cp:lastPrinted>2008-08-26T16:26:23Z</cp:lastPrinted>
  <dcterms:created xsi:type="dcterms:W3CDTF">2016-10-18T10:53:19Z</dcterms:created>
  <dcterms:modified xsi:type="dcterms:W3CDTF">2019-11-12T23:00:51Z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Title">
    <vt:lpwstr>TITLE OF PRESENTATION</vt:lpwstr>
  </property>
  <property fmtid="{D5CDD505-2E9C-101B-9397-08002B2CF9AE}" pid="3" name="PSubtitle">
    <vt:lpwstr>TITLE OF PRESENTATION</vt:lpwstr>
  </property>
  <property fmtid="{D5CDD505-2E9C-101B-9397-08002B2CF9AE}" pid="4" name="PAuthor">
    <vt:lpwstr>Author</vt:lpwstr>
  </property>
  <property fmtid="{D5CDD505-2E9C-101B-9397-08002B2CF9AE}" pid="5" name="PPlace">
    <vt:lpwstr/>
  </property>
  <property fmtid="{D5CDD505-2E9C-101B-9397-08002B2CF9AE}" pid="6" name="PDate">
    <vt:lpwstr>DD/MM/YYYY</vt:lpwstr>
  </property>
  <property fmtid="{D5CDD505-2E9C-101B-9397-08002B2CF9AE}" pid="7" name="PProgramme">
    <vt:lpwstr/>
  </property>
  <property fmtid="{D5CDD505-2E9C-101B-9397-08002B2CF9AE}" pid="8" name="PEmail">
    <vt:lpwstr/>
  </property>
  <property fmtid="{D5CDD505-2E9C-101B-9397-08002B2CF9AE}" pid="9" name="PClassification">
    <vt:lpwstr>ESA UNCLASSIFIED – For Official Use</vt:lpwstr>
  </property>
  <property fmtid="{D5CDD505-2E9C-101B-9397-08002B2CF9AE}" pid="10" name="POptionButton1">
    <vt:bool>true</vt:bool>
  </property>
  <property fmtid="{D5CDD505-2E9C-101B-9397-08002B2CF9AE}" pid="11" name="POptionButton2">
    <vt:bool>false</vt:bool>
  </property>
  <property fmtid="{D5CDD505-2E9C-101B-9397-08002B2CF9AE}" pid="12" name="ESAVersion">
    <vt:lpwstr>4GV1.0</vt:lpwstr>
  </property>
  <property fmtid="{D5CDD505-2E9C-101B-9397-08002B2CF9AE}" pid="13" name="ShowESADialog1">
    <vt:bool>true</vt:bool>
  </property>
  <property fmtid="{D5CDD505-2E9C-101B-9397-08002B2CF9AE}" pid="14" name="ContentTypeId">
    <vt:lpwstr>0x0101008995F947CC68284A92DD76895F95485E</vt:lpwstr>
  </property>
  <property fmtid="{D5CDD505-2E9C-101B-9397-08002B2CF9AE}" pid="15" name="Document Type">
    <vt:lpwstr>HO - Handout / Presentation</vt:lpwstr>
  </property>
  <property fmtid="{D5CDD505-2E9C-101B-9397-08002B2CF9AE}" pid="16" name="Reference">
    <vt:lpwstr/>
  </property>
  <property fmtid="{D5CDD505-2E9C-101B-9397-08002B2CF9AE}" pid="17" name="Classification">
    <vt:lpwstr>ESA UNCLASSIFIED - For Official Use</vt:lpwstr>
  </property>
  <property fmtid="{D5CDD505-2E9C-101B-9397-08002B2CF9AE}" pid="18" name="Classification Caveat">
    <vt:lpwstr/>
  </property>
  <property fmtid="{D5CDD505-2E9C-101B-9397-08002B2CF9AE}" pid="19" name="Status">
    <vt:lpwstr/>
  </property>
  <property fmtid="{D5CDD505-2E9C-101B-9397-08002B2CF9AE}" pid="20" name="bmsSiteName">
    <vt:lpwstr>ESRIN</vt:lpwstr>
  </property>
  <property fmtid="{D5CDD505-2E9C-101B-9397-08002B2CF9AE}" pid="21" name="Originating Organisation">
    <vt:lpwstr/>
  </property>
  <property fmtid="{D5CDD505-2E9C-101B-9397-08002B2CF9AE}" pid="22" name="Distribution">
    <vt:lpwstr/>
  </property>
  <property fmtid="{D5CDD505-2E9C-101B-9397-08002B2CF9AE}" pid="23" name="bmsSitename2">
    <vt:lpwstr>ESRIN</vt:lpwstr>
  </property>
  <property fmtid="{D5CDD505-2E9C-101B-9397-08002B2CF9AE}" pid="24" name="bmsAddress">
    <vt:lpwstr>Via Galileo Galilei - Casella Postale 64 - 00044 Frascati - Italy</vt:lpwstr>
  </property>
  <property fmtid="{D5CDD505-2E9C-101B-9397-08002B2CF9AE}" pid="25" name="bmsPlace">
    <vt:lpwstr>Frascati</vt:lpwstr>
  </property>
  <property fmtid="{D5CDD505-2E9C-101B-9397-08002B2CF9AE}" pid="26" name="bmsPhoneFax">
    <vt:lpwstr>T +39 06 9418 01 - F +39 06 9418 0280 - www.esa.int</vt:lpwstr>
  </property>
  <property fmtid="{D5CDD505-2E9C-101B-9397-08002B2CF9AE}" pid="27" name="Issue">
    <vt:i4>0</vt:i4>
  </property>
  <property fmtid="{D5CDD505-2E9C-101B-9397-08002B2CF9AE}" pid="28" name="Revision">
    <vt:i4>0</vt:i4>
  </property>
  <property fmtid="{D5CDD505-2E9C-101B-9397-08002B2CF9AE}" pid="29" name="Issue Date">
    <vt:filetime>2016-10-17T22:00:00Z</vt:filetime>
  </property>
  <property fmtid="{D5CDD505-2E9C-101B-9397-08002B2CF9AE}" pid="30" name="Organisational_x0020_entity">
    <vt:lpwstr/>
  </property>
</Properties>
</file>