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377" r:id="rId3"/>
    <p:sldId id="382" r:id="rId4"/>
    <p:sldId id="456" r:id="rId5"/>
    <p:sldId id="457" r:id="rId6"/>
    <p:sldId id="458" r:id="rId7"/>
    <p:sldId id="459" r:id="rId8"/>
    <p:sldId id="460" r:id="rId9"/>
    <p:sldId id="466" r:id="rId10"/>
    <p:sldId id="469" r:id="rId11"/>
    <p:sldId id="467" r:id="rId12"/>
    <p:sldId id="470" r:id="rId13"/>
    <p:sldId id="468" r:id="rId14"/>
    <p:sldId id="462" r:id="rId15"/>
    <p:sldId id="483" r:id="rId16"/>
    <p:sldId id="463" r:id="rId17"/>
    <p:sldId id="481" r:id="rId18"/>
    <p:sldId id="464" r:id="rId19"/>
    <p:sldId id="471" r:id="rId20"/>
    <p:sldId id="473" r:id="rId21"/>
    <p:sldId id="474" r:id="rId22"/>
    <p:sldId id="475" r:id="rId23"/>
    <p:sldId id="476" r:id="rId24"/>
    <p:sldId id="477" r:id="rId25"/>
    <p:sldId id="478" r:id="rId26"/>
    <p:sldId id="482" r:id="rId27"/>
    <p:sldId id="367" r:id="rId28"/>
  </p:sldIdLst>
  <p:sldSz cx="9144000" cy="6858000" type="screen4x3"/>
  <p:notesSz cx="6794500" cy="9931400"/>
  <p:defaultTextStyle>
    <a:defPPr>
      <a:defRPr lang="fr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AF01"/>
    <a:srgbClr val="660066"/>
    <a:srgbClr val="000000"/>
    <a:srgbClr val="E8A600"/>
    <a:srgbClr val="0E1116"/>
    <a:srgbClr val="111111"/>
    <a:srgbClr val="1C1C1C"/>
    <a:srgbClr val="080808"/>
    <a:srgbClr val="5A7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8" autoAdjust="0"/>
    <p:restoredTop sz="94660"/>
  </p:normalViewPr>
  <p:slideViewPr>
    <p:cSldViewPr>
      <p:cViewPr>
        <p:scale>
          <a:sx n="75" d="100"/>
          <a:sy n="75" d="100"/>
        </p:scale>
        <p:origin x="-192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936" y="-84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5" y="1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107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5" y="9433107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1D2CA011-E560-4FFD-BFAD-FF80A5C9C2E3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2894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1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noProof="0" smtClean="0"/>
              <a:t>Click to edit Master text styles</a:t>
            </a:r>
          </a:p>
          <a:p>
            <a:pPr lvl="1"/>
            <a:r>
              <a:rPr lang="fr-BE" noProof="0" smtClean="0"/>
              <a:t>Second level</a:t>
            </a:r>
          </a:p>
          <a:p>
            <a:pPr lvl="2"/>
            <a:r>
              <a:rPr lang="fr-BE" noProof="0" smtClean="0"/>
              <a:t>Third level</a:t>
            </a:r>
          </a:p>
          <a:p>
            <a:pPr lvl="3"/>
            <a:r>
              <a:rPr lang="fr-BE" noProof="0" smtClean="0"/>
              <a:t>Fourth level</a:t>
            </a:r>
          </a:p>
          <a:p>
            <a:pPr lvl="4"/>
            <a:r>
              <a:rPr lang="fr-BE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107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3107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4954A39-4A46-442D-BBC1-A641C006B2F5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7965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78978" algn="l"/>
                <a:tab pos="1357956" algn="l"/>
                <a:tab pos="2036934" algn="l"/>
                <a:tab pos="2715911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678978" algn="l"/>
                <a:tab pos="1357956" algn="l"/>
                <a:tab pos="2036934" algn="l"/>
                <a:tab pos="2715911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678978" algn="l"/>
                <a:tab pos="1357956" algn="l"/>
                <a:tab pos="2036934" algn="l"/>
                <a:tab pos="2715911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678978" algn="l"/>
                <a:tab pos="1357956" algn="l"/>
                <a:tab pos="2036934" algn="l"/>
                <a:tab pos="2715911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678978" algn="l"/>
                <a:tab pos="1357956" algn="l"/>
                <a:tab pos="2036934" algn="l"/>
                <a:tab pos="2715911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358554" indent="-214414" defTabSz="4288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78978" algn="l"/>
                <a:tab pos="1357956" algn="l"/>
                <a:tab pos="2036934" algn="l"/>
                <a:tab pos="2715911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787382" indent="-214414" defTabSz="4288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78978" algn="l"/>
                <a:tab pos="1357956" algn="l"/>
                <a:tab pos="2036934" algn="l"/>
                <a:tab pos="2715911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216211" indent="-214414" defTabSz="4288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78978" algn="l"/>
                <a:tab pos="1357956" algn="l"/>
                <a:tab pos="2036934" algn="l"/>
                <a:tab pos="2715911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645039" indent="-214414" defTabSz="4288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78978" algn="l"/>
                <a:tab pos="1357956" algn="l"/>
                <a:tab pos="2036934" algn="l"/>
                <a:tab pos="2715911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0A458D00-D1BC-4F9F-9786-A795D87FE105}" type="slidenum">
              <a:rPr lang="en-US" altLang="nl-BE">
                <a:solidFill>
                  <a:srgbClr val="000000"/>
                </a:solidFill>
                <a:latin typeface="Times New Roman" pitchFamily="16" charset="0"/>
                <a:cs typeface="Arial Unicode MS" charset="0"/>
              </a:rPr>
              <a:pPr eaLnBrk="1"/>
              <a:t>1</a:t>
            </a:fld>
            <a:endParaRPr lang="en-US" altLang="nl-BE">
              <a:solidFill>
                <a:srgbClr val="000000"/>
              </a:solidFill>
              <a:latin typeface="Times New Roman" pitchFamily="16" charset="0"/>
              <a:cs typeface="Arial Unicode MS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54063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0005" y="4716476"/>
            <a:ext cx="5435879" cy="446881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408016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egoe UI Ligh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8399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7544" y="1105867"/>
            <a:ext cx="8229600" cy="520345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/>
              </a:defRPr>
            </a:lvl1pPr>
            <a:lvl2pPr>
              <a:defRPr>
                <a:latin typeface="Segoe UI Light"/>
              </a:defRPr>
            </a:lvl2pPr>
            <a:lvl3pPr>
              <a:defRPr>
                <a:latin typeface="Segoe UI Light"/>
              </a:defRPr>
            </a:lvl3pPr>
            <a:lvl4pPr>
              <a:defRPr>
                <a:latin typeface="Segoe UI Light"/>
              </a:defRPr>
            </a:lvl4pPr>
            <a:lvl5pPr>
              <a:defRPr>
                <a:latin typeface="Segoe UI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0582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6498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83" indent="0" algn="ctr">
              <a:buNone/>
              <a:defRPr/>
            </a:lvl2pPr>
            <a:lvl3pPr marL="829366" indent="0" algn="ctr">
              <a:buNone/>
              <a:defRPr/>
            </a:lvl3pPr>
            <a:lvl4pPr marL="1244049" indent="0" algn="ctr">
              <a:buNone/>
              <a:defRPr/>
            </a:lvl4pPr>
            <a:lvl5pPr marL="1658732" indent="0" algn="ctr">
              <a:buNone/>
              <a:defRPr/>
            </a:lvl5pPr>
            <a:lvl6pPr marL="2073416" indent="0" algn="ctr">
              <a:buNone/>
              <a:defRPr/>
            </a:lvl6pPr>
            <a:lvl7pPr marL="2488099" indent="0" algn="ctr">
              <a:buNone/>
              <a:defRPr/>
            </a:lvl7pPr>
            <a:lvl8pPr marL="2902782" indent="0" algn="ctr">
              <a:buNone/>
              <a:defRPr/>
            </a:lvl8pPr>
            <a:lvl9pPr marL="33174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34BF-5F04-45DD-9772-51E647259786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757435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0D045-4B32-4728-8A51-265C570C14F9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968484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83" indent="0">
              <a:buNone/>
              <a:defRPr sz="1600"/>
            </a:lvl2pPr>
            <a:lvl3pPr marL="829366" indent="0">
              <a:buNone/>
              <a:defRPr sz="1500"/>
            </a:lvl3pPr>
            <a:lvl4pPr marL="1244049" indent="0">
              <a:buNone/>
              <a:defRPr sz="1300"/>
            </a:lvl4pPr>
            <a:lvl5pPr marL="1658732" indent="0">
              <a:buNone/>
              <a:defRPr sz="1300"/>
            </a:lvl5pPr>
            <a:lvl6pPr marL="2073416" indent="0">
              <a:buNone/>
              <a:defRPr sz="1300"/>
            </a:lvl6pPr>
            <a:lvl7pPr marL="2488099" indent="0">
              <a:buNone/>
              <a:defRPr sz="1300"/>
            </a:lvl7pPr>
            <a:lvl8pPr marL="2902782" indent="0">
              <a:buNone/>
              <a:defRPr sz="1300"/>
            </a:lvl8pPr>
            <a:lvl9pPr marL="331746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D434C-50D2-4CEA-A67A-EA52003D0A9F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229631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352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28"/>
            <a:ext cx="404496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3E3-9053-41C1-BEE8-B4A76E291B20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318570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E8A6-FF3D-4BFD-BC6E-F2E9085AB247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329607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1AAFA-C01A-4719-9F71-9CD9C4413366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33312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73B7B-0FF9-462A-99EF-162B8396766E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569644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2" y="273630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E4475-DE8C-4221-929D-BA895922C498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78558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0834"/>
            <a:ext cx="9036496" cy="1143000"/>
          </a:xfrm>
          <a:prstGeom prst="rect">
            <a:avLst/>
          </a:prstGeom>
        </p:spPr>
        <p:txBody>
          <a:bodyPr/>
          <a:lstStyle>
            <a:lvl1pPr algn="l">
              <a:defRPr sz="3400">
                <a:latin typeface="Segoe UI Light"/>
              </a:defRPr>
            </a:lvl1pPr>
          </a:lstStyle>
          <a:p>
            <a:r>
              <a:rPr lang="en-US" dirty="0" smtClean="0"/>
              <a:t>Click to edit Master title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8478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/>
              </a:defRPr>
            </a:lvl1pPr>
            <a:lvl2pPr>
              <a:defRPr>
                <a:latin typeface="Segoe UI Light"/>
              </a:defRPr>
            </a:lvl2pPr>
            <a:lvl3pPr>
              <a:defRPr>
                <a:latin typeface="Segoe UI Light"/>
              </a:defRPr>
            </a:lvl3pPr>
            <a:lvl4pPr>
              <a:defRPr>
                <a:latin typeface="Segoe UI Light"/>
              </a:defRPr>
            </a:lvl4pPr>
            <a:lvl5pPr>
              <a:defRPr>
                <a:latin typeface="Segoe UI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35162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2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2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83" indent="0">
              <a:buNone/>
              <a:defRPr sz="2500"/>
            </a:lvl2pPr>
            <a:lvl3pPr marL="829366" indent="0">
              <a:buNone/>
              <a:defRPr sz="2200"/>
            </a:lvl3pPr>
            <a:lvl4pPr marL="1244049" indent="0">
              <a:buNone/>
              <a:defRPr sz="1800"/>
            </a:lvl4pPr>
            <a:lvl5pPr marL="1658732" indent="0">
              <a:buNone/>
              <a:defRPr sz="1800"/>
            </a:lvl5pPr>
            <a:lvl6pPr marL="2073416" indent="0">
              <a:buNone/>
              <a:defRPr sz="1800"/>
            </a:lvl6pPr>
            <a:lvl7pPr marL="2488099" indent="0">
              <a:buNone/>
              <a:defRPr sz="1800"/>
            </a:lvl7pPr>
            <a:lvl8pPr marL="2902782" indent="0">
              <a:buNone/>
              <a:defRPr sz="1800"/>
            </a:lvl8pPr>
            <a:lvl9pPr marL="3317465" indent="0">
              <a:buNone/>
              <a:defRPr sz="18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2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205F6-81D6-450F-82D1-40FB7486B9A0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6445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636A1-1806-4ED2-9920-513CFCEAF124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338182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30695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3069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360DC-60D9-4695-A550-79706FFE39C2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604225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883B2-8AFB-4DDB-99DA-F6E32CA308D5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6392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28922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Segoe U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3789040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Segoe UI Ligh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64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0834"/>
            <a:ext cx="7874843" cy="1143000"/>
          </a:xfrm>
          <a:prstGeom prst="rect">
            <a:avLst/>
          </a:prstGeom>
        </p:spPr>
        <p:txBody>
          <a:bodyPr/>
          <a:lstStyle>
            <a:lvl1pPr algn="l">
              <a:defRPr sz="3400">
                <a:latin typeface="Segoe U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Segoe UI Light"/>
              </a:defRPr>
            </a:lvl1pPr>
            <a:lvl2pPr>
              <a:defRPr sz="2400">
                <a:latin typeface="Segoe UI Light"/>
              </a:defRPr>
            </a:lvl2pPr>
            <a:lvl3pPr>
              <a:defRPr sz="2000">
                <a:latin typeface="Segoe UI Light"/>
              </a:defRPr>
            </a:lvl3pPr>
            <a:lvl4pPr>
              <a:defRPr sz="1800">
                <a:latin typeface="Segoe UI Light"/>
              </a:defRPr>
            </a:lvl4pPr>
            <a:lvl5pPr>
              <a:defRPr sz="1800">
                <a:latin typeface="Segoe UI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Segoe UI Light"/>
              </a:defRPr>
            </a:lvl1pPr>
            <a:lvl2pPr>
              <a:defRPr sz="2400">
                <a:latin typeface="Segoe UI Light"/>
              </a:defRPr>
            </a:lvl2pPr>
            <a:lvl3pPr>
              <a:defRPr sz="2000">
                <a:latin typeface="Segoe UI Light"/>
              </a:defRPr>
            </a:lvl3pPr>
            <a:lvl4pPr>
              <a:defRPr sz="1800">
                <a:latin typeface="Segoe UI Light"/>
              </a:defRPr>
            </a:lvl4pPr>
            <a:lvl5pPr>
              <a:defRPr sz="1800">
                <a:latin typeface="Segoe UI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5353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Segoe UI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 Light"/>
              </a:defRPr>
            </a:lvl1pPr>
            <a:lvl2pPr>
              <a:defRPr sz="2000">
                <a:latin typeface="Segoe UI Light"/>
              </a:defRPr>
            </a:lvl2pPr>
            <a:lvl3pPr>
              <a:defRPr sz="1800">
                <a:latin typeface="Segoe UI Light"/>
              </a:defRPr>
            </a:lvl3pPr>
            <a:lvl4pPr>
              <a:defRPr sz="1600">
                <a:latin typeface="Segoe UI Light"/>
              </a:defRPr>
            </a:lvl4pPr>
            <a:lvl5pPr>
              <a:defRPr sz="1600">
                <a:latin typeface="Segoe UI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Segoe UI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 Light"/>
              </a:defRPr>
            </a:lvl1pPr>
            <a:lvl2pPr>
              <a:defRPr sz="2000">
                <a:latin typeface="Segoe UI Light"/>
              </a:defRPr>
            </a:lvl2pPr>
            <a:lvl3pPr>
              <a:defRPr sz="1800">
                <a:latin typeface="Segoe UI Light"/>
              </a:defRPr>
            </a:lvl3pPr>
            <a:lvl4pPr>
              <a:defRPr sz="1600">
                <a:latin typeface="Segoe UI Light"/>
              </a:defRPr>
            </a:lvl4pPr>
            <a:lvl5pPr>
              <a:defRPr sz="1600">
                <a:latin typeface="Segoe UI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360834"/>
            <a:ext cx="7874843" cy="1143000"/>
          </a:xfrm>
          <a:prstGeom prst="rect">
            <a:avLst/>
          </a:prstGeom>
        </p:spPr>
        <p:txBody>
          <a:bodyPr/>
          <a:lstStyle>
            <a:lvl1pPr algn="l">
              <a:defRPr sz="3400">
                <a:latin typeface="Segoe U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4050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" y="360834"/>
            <a:ext cx="7874843" cy="1143000"/>
          </a:xfrm>
          <a:prstGeom prst="rect">
            <a:avLst/>
          </a:prstGeom>
        </p:spPr>
        <p:txBody>
          <a:bodyPr/>
          <a:lstStyle>
            <a:lvl1pPr algn="l">
              <a:defRPr sz="3400">
                <a:latin typeface="Segoe U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5144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67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3024336" cy="76085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Segoe U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83264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egoe UI Light"/>
              </a:defRPr>
            </a:lvl1pPr>
            <a:lvl2pPr>
              <a:defRPr sz="2800">
                <a:latin typeface="Segoe UI Light"/>
              </a:defRPr>
            </a:lvl2pPr>
            <a:lvl3pPr>
              <a:defRPr sz="2400">
                <a:latin typeface="Segoe UI Light"/>
              </a:defRPr>
            </a:lvl3pPr>
            <a:lvl4pPr>
              <a:defRPr sz="2000">
                <a:latin typeface="Segoe UI Light"/>
              </a:defRPr>
            </a:lvl4pPr>
            <a:lvl5pPr>
              <a:defRPr sz="2000">
                <a:latin typeface="Segoe UI Ligh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833" y="1988840"/>
            <a:ext cx="3061048" cy="36724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2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225752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Segoe U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3792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249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58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logo-bira_iasb-201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39688"/>
            <a:ext cx="17653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Box 4"/>
          <p:cNvSpPr txBox="1">
            <a:spLocks noChangeArrowheads="1"/>
          </p:cNvSpPr>
          <p:nvPr userDrawn="1"/>
        </p:nvSpPr>
        <p:spPr bwMode="auto">
          <a:xfrm>
            <a:off x="-107950" y="836613"/>
            <a:ext cx="112474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l-BE" altLang="en-US" sz="400" smtClean="0">
                <a:solidFill>
                  <a:srgbClr val="999999"/>
                </a:solidFill>
                <a:latin typeface="Verdana" pitchFamily="34" charset="0"/>
                <a:cs typeface="Arial" charset="0"/>
              </a:rPr>
              <a:t>BELGISCH INSTITUUT VOOR RUIMTE-AERONOMIE INSTITUT D’AERONOMIE SPATIALE DE BELGIQUE BELGIAN INSTITUTE OF SPACE AERONOMY BELGISCH INSTITUUT VOOR RUIMTE-AERONOMIE INSTITUT D’AERONOMIE SPATIALE DE BELGIQUE BELGIAN INSTITUTE OF SPACE AERONOMY BELGISCH INSTITUUT VOOR RUIMTE-AERONOMIE INSTITUT D’AERONOMIE SPAT- </a:t>
            </a:r>
          </a:p>
        </p:txBody>
      </p:sp>
      <p:pic>
        <p:nvPicPr>
          <p:cNvPr id="1028" name="Picture 8" descr="belspo_en_150trans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6556375"/>
            <a:ext cx="28733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9" descr="BEtran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8" y="6602413"/>
            <a:ext cx="255587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8"/>
            <a:ext cx="8226720" cy="397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9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the outline text format</a:t>
            </a:r>
          </a:p>
          <a:p>
            <a:pPr lvl="1"/>
            <a:r>
              <a:rPr lang="en-GB" altLang="nl-BE" smtClean="0"/>
              <a:t>Second Outline Level</a:t>
            </a:r>
          </a:p>
          <a:p>
            <a:pPr lvl="2"/>
            <a:r>
              <a:rPr lang="en-GB" altLang="nl-BE" smtClean="0"/>
              <a:t>Third Outline Level</a:t>
            </a:r>
          </a:p>
          <a:p>
            <a:pPr lvl="3"/>
            <a:r>
              <a:rPr lang="en-GB" altLang="nl-BE" smtClean="0"/>
              <a:t>Fourth Outline Level</a:t>
            </a:r>
          </a:p>
          <a:p>
            <a:pPr lvl="4"/>
            <a:r>
              <a:rPr lang="en-GB" altLang="nl-BE" smtClean="0"/>
              <a:t>Fifth Outline Level</a:t>
            </a:r>
          </a:p>
          <a:p>
            <a:pPr lvl="4"/>
            <a:r>
              <a:rPr lang="en-GB" altLang="nl-BE" smtClean="0"/>
              <a:t>Sixth Outline Level</a:t>
            </a:r>
          </a:p>
          <a:p>
            <a:pPr lvl="4"/>
            <a:r>
              <a:rPr lang="en-GB" altLang="nl-BE" smtClean="0"/>
              <a:t>Seventh Outline Level</a:t>
            </a:r>
          </a:p>
          <a:p>
            <a:pPr lvl="4"/>
            <a:r>
              <a:rPr lang="en-GB" altLang="nl-BE" smtClean="0"/>
              <a:t>Eighth Outline Level</a:t>
            </a:r>
          </a:p>
          <a:p>
            <a:pPr lvl="4"/>
            <a:r>
              <a:rPr lang="en-GB" altLang="nl-BE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2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6582" algn="l"/>
                <a:tab pos="1313162" algn="l"/>
                <a:tab pos="1969745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 defTabSz="414683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altLang="nl-B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656582" algn="l"/>
                <a:tab pos="1313162" algn="l"/>
                <a:tab pos="1969745" algn="l"/>
                <a:tab pos="2626327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 defTabSz="414683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altLang="nl-B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2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6582" algn="l"/>
                <a:tab pos="1313162" algn="l"/>
                <a:tab pos="1969745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 defTabSz="414683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fld id="{30BADCB8-2507-4F18-B245-08BFADD89BCF}" type="slidenum">
              <a:rPr lang="en-US" altLang="nl-BE"/>
              <a:pPr defTabSz="414683" hangingPunct="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51853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1468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68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algn="ctr" defTabSz="41468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algn="ctr" defTabSz="41468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algn="ctr" defTabSz="41468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280758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695440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110124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524806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11013" indent="-311013" algn="l" defTabSz="414683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860" indent="-259178" algn="l" defTabSz="414683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707" indent="-207341" algn="l" defTabSz="414683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391" indent="-207341" algn="l" defTabSz="414683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074" indent="-207341" algn="l" defTabSz="414683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758" indent="-207341" algn="l" defTabSz="41468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440" indent="-207341" algn="l" defTabSz="41468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124" indent="-207341" algn="l" defTabSz="41468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806" indent="-207341" algn="l" defTabSz="41468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83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366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9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732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416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099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782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465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hyperlink" Target="http://aeronomie.be/" TargetMode="External"/><Relationship Id="rId4" Type="http://schemas.openxmlformats.org/officeDocument/2006/relationships/hyperlink" Target="mailto:mahesh.sha@aeronomie.b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468800" y="6474922"/>
            <a:ext cx="5878080" cy="3139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23" tIns="55209" rIns="81623" bIns="40811" anchor="ctr" anchorCtr="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40" eaLnBrk="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nl-BE" sz="1400" dirty="0" smtClean="0">
                <a:solidFill>
                  <a:srgbClr val="000000"/>
                </a:solidFill>
              </a:rPr>
              <a:t>ICOS Atmospheric MSA Meeting, Groningen, Nov 21 – 23, 2017</a:t>
            </a:r>
            <a:endParaRPr lang="en-US" altLang="nl-BE" sz="1400" dirty="0">
              <a:solidFill>
                <a:srgbClr val="000000"/>
              </a:solidFill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80" y="5224869"/>
            <a:ext cx="183168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590400" y="332656"/>
            <a:ext cx="79632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23" tIns="69607" rIns="81623" bIns="4081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14640" eaLnBrk="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nl-BE" sz="33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Low resolution FTIRs</a:t>
            </a:r>
          </a:p>
          <a:p>
            <a:pPr algn="ctr" defTabSz="414640" eaLnBrk="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nl-BE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US" altLang="nl-BE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>
              <a:lnSpc>
                <a:spcPct val="93000"/>
              </a:lnSpc>
              <a:tabLst/>
            </a:pPr>
            <a:endParaRPr lang="en-US" altLang="nl-BE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835696" y="1844824"/>
            <a:ext cx="619268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23" tIns="58409" rIns="81623" bIns="4081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just" defTabSz="414640" eaLnBrk="1" hangingPunct="0">
              <a:buClr>
                <a:srgbClr val="000000"/>
              </a:buClr>
              <a:buSzPct val="100000"/>
            </a:pPr>
            <a:r>
              <a:rPr lang="en-US" altLang="nl-BE" sz="20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Presenter: Mahesh Kumar Sha </a:t>
            </a:r>
          </a:p>
          <a:p>
            <a:pPr algn="just" defTabSz="414640" eaLnBrk="1" hangingPunct="0">
              <a:buClr>
                <a:srgbClr val="000000"/>
              </a:buClr>
              <a:buSzPct val="100000"/>
            </a:pPr>
            <a:endParaRPr lang="en-US" altLang="nl-BE" sz="2000" i="1" dirty="0" smtClean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algn="just" defTabSz="414640" eaLnBrk="1" hangingPunct="0">
              <a:buClr>
                <a:srgbClr val="000000"/>
              </a:buClr>
              <a:buSzPct val="100000"/>
            </a:pPr>
            <a:r>
              <a:rPr lang="en-US" altLang="nl-BE" sz="2000" i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Group: Infrared Observations &amp; lab experiments</a:t>
            </a:r>
          </a:p>
          <a:p>
            <a:pPr algn="just" defTabSz="414640" eaLnBrk="1" hangingPunct="0">
              <a:buClr>
                <a:srgbClr val="000000"/>
              </a:buClr>
              <a:buSzPct val="100000"/>
            </a:pPr>
            <a:r>
              <a:rPr lang="en-US" altLang="nl-BE" sz="2000" i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Royal Belgian Institute for Space Aeronomy (BIRA-IASB) </a:t>
            </a:r>
          </a:p>
          <a:p>
            <a:pPr algn="just" defTabSz="414640" eaLnBrk="1" hangingPunct="0">
              <a:buClr>
                <a:srgbClr val="000000"/>
              </a:buClr>
              <a:buSzPct val="100000"/>
            </a:pPr>
            <a:r>
              <a:rPr lang="en-US" altLang="nl-BE" sz="2000" i="1" dirty="0" err="1" smtClean="0">
                <a:solidFill>
                  <a:srgbClr val="000000"/>
                </a:solidFill>
                <a:latin typeface="Gill Sans MT" panose="020B0502020104020203" pitchFamily="34" charset="0"/>
              </a:rPr>
              <a:t>Ringlaan</a:t>
            </a:r>
            <a:r>
              <a:rPr lang="en-US" altLang="nl-BE" sz="2000" i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3, 1180 Brussels, Belgium</a:t>
            </a:r>
          </a:p>
          <a:p>
            <a:pPr algn="just" defTabSz="414640" eaLnBrk="1" hangingPunct="0">
              <a:buClr>
                <a:srgbClr val="000000"/>
              </a:buClr>
              <a:buSzPct val="100000"/>
            </a:pPr>
            <a:r>
              <a:rPr lang="en-US" altLang="nl-BE" sz="2000" i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Tel. +32-(2)-37-30-389</a:t>
            </a:r>
          </a:p>
          <a:p>
            <a:pPr algn="just" defTabSz="414640" eaLnBrk="1" hangingPunct="0">
              <a:buClr>
                <a:srgbClr val="000000"/>
              </a:buClr>
              <a:buSzPct val="100000"/>
            </a:pPr>
            <a:r>
              <a:rPr lang="en-US" altLang="nl-BE" sz="2000" i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Email: </a:t>
            </a:r>
            <a:r>
              <a:rPr lang="en-US" altLang="nl-BE" sz="2000" i="1" dirty="0" smtClean="0">
                <a:solidFill>
                  <a:srgbClr val="000000"/>
                </a:solidFill>
                <a:latin typeface="Gill Sans MT" panose="020B0502020104020203" pitchFamily="34" charset="0"/>
                <a:hlinkClick r:id="rId4"/>
              </a:rPr>
              <a:t>mahesh.sha@aeronomie.be</a:t>
            </a:r>
            <a:endParaRPr lang="en-US" altLang="nl-BE" sz="2000" i="1" dirty="0" smtClean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algn="just" defTabSz="414640" eaLnBrk="1" hangingPunct="0">
              <a:buClr>
                <a:srgbClr val="000000"/>
              </a:buClr>
              <a:buSzPct val="100000"/>
            </a:pPr>
            <a:r>
              <a:rPr lang="en-US" altLang="nl-BE" sz="2000" i="1" dirty="0" smtClean="0">
                <a:solidFill>
                  <a:srgbClr val="000000"/>
                </a:solidFill>
                <a:latin typeface="Gill Sans MT" panose="020B0502020104020203" pitchFamily="34" charset="0"/>
                <a:hlinkClick r:id="rId5"/>
              </a:rPr>
              <a:t>http://aeronomie.be/</a:t>
            </a:r>
            <a:endParaRPr lang="en-US" altLang="nl-BE" sz="2000" i="1" dirty="0" smtClean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algn="just" defTabSz="414640" eaLnBrk="1" hangingPunct="0">
              <a:buClr>
                <a:srgbClr val="000000"/>
              </a:buClr>
              <a:buSzPct val="100000"/>
            </a:pPr>
            <a:endParaRPr lang="en-US" altLang="nl-BE" i="1" dirty="0">
              <a:solidFill>
                <a:srgbClr val="000000"/>
              </a:solidFill>
            </a:endParaRPr>
          </a:p>
          <a:p>
            <a:pPr algn="ctr" defTabSz="414640" eaLnBrk="1" hangingPunct="0">
              <a:lnSpc>
                <a:spcPct val="150000"/>
              </a:lnSpc>
              <a:buClr>
                <a:srgbClr val="000000"/>
              </a:buClr>
              <a:buSzPct val="100000"/>
            </a:pPr>
            <a:endParaRPr lang="en-US" altLang="nl-BE" i="1" dirty="0">
              <a:solidFill>
                <a:srgbClr val="000000"/>
              </a:solidFill>
            </a:endParaRPr>
          </a:p>
          <a:p>
            <a:pPr algn="ctr" defTabSz="414640" eaLnBrk="1" hangingPunct="0">
              <a:buClr>
                <a:srgbClr val="000000"/>
              </a:buClr>
              <a:buSzPct val="100000"/>
            </a:pPr>
            <a:endParaRPr lang="en-US" altLang="nl-BE" i="1" dirty="0">
              <a:solidFill>
                <a:srgbClr val="000000"/>
              </a:solidFill>
            </a:endParaRPr>
          </a:p>
        </p:txBody>
      </p:sp>
      <p:pic>
        <p:nvPicPr>
          <p:cNvPr id="7" name="Picture 11" descr="logo-bira_iasb-20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15"/>
          <a:stretch/>
        </p:blipFill>
        <p:spPr bwMode="auto">
          <a:xfrm>
            <a:off x="0" y="4942737"/>
            <a:ext cx="1638432" cy="1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7015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COCCON application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273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Berlin city campaign (June/July 2014)</a:t>
            </a:r>
            <a:endParaRPr lang="en-US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─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CO2 outflow; comparison with simplified model</a:t>
            </a:r>
            <a:endParaRPr lang="en-US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09833" y="3057801"/>
            <a:ext cx="2592288" cy="2733699"/>
            <a:chOff x="6409833" y="2658564"/>
            <a:chExt cx="2592288" cy="2733699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8" t="5886" r="5178" b="6199"/>
            <a:stretch/>
          </p:blipFill>
          <p:spPr bwMode="auto">
            <a:xfrm>
              <a:off x="6409833" y="2658564"/>
              <a:ext cx="2592288" cy="2733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hteck 4"/>
            <p:cNvSpPr/>
            <p:nvPr/>
          </p:nvSpPr>
          <p:spPr>
            <a:xfrm>
              <a:off x="6653417" y="2983412"/>
              <a:ext cx="180203" cy="12697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11"/>
            <p:cNvSpPr/>
            <p:nvPr/>
          </p:nvSpPr>
          <p:spPr>
            <a:xfrm>
              <a:off x="8335313" y="3046897"/>
              <a:ext cx="180203" cy="126970"/>
            </a:xfrm>
            <a:prstGeom prst="rect">
              <a:avLst/>
            </a:prstGeom>
            <a:solidFill>
              <a:srgbClr val="250EB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12"/>
            <p:cNvSpPr/>
            <p:nvPr/>
          </p:nvSpPr>
          <p:spPr>
            <a:xfrm>
              <a:off x="6780300" y="4062654"/>
              <a:ext cx="180203" cy="12697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13"/>
            <p:cNvSpPr/>
            <p:nvPr/>
          </p:nvSpPr>
          <p:spPr>
            <a:xfrm>
              <a:off x="7614500" y="5141897"/>
              <a:ext cx="180203" cy="12697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4"/>
            <p:cNvSpPr/>
            <p:nvPr/>
          </p:nvSpPr>
          <p:spPr>
            <a:xfrm>
              <a:off x="8815854" y="4486423"/>
              <a:ext cx="180203" cy="1269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2028037"/>
            <a:ext cx="2664296" cy="10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772816"/>
            <a:ext cx="6115945" cy="4619248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18204" y="6486729"/>
            <a:ext cx="6358192" cy="3063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>
            <a:spAutoFit/>
          </a:bodyPr>
          <a:lstStyle/>
          <a:p>
            <a:pPr marR="0" lvl="0" algn="just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400" dirty="0">
                <a:solidFill>
                  <a:srgbClr val="000000"/>
                </a:solidFill>
                <a:latin typeface="Segoe UI Light" panose="020B0502040204020203" pitchFamily="34" charset="0"/>
              </a:rPr>
              <a:t>F. Hase et al., “Detecting greenhouse gas emissions of Berlin – part 2 ...“, AMT 2015</a:t>
            </a:r>
          </a:p>
        </p:txBody>
      </p:sp>
      <p:sp>
        <p:nvSpPr>
          <p:cNvPr id="15" name="Pfeil nach oben 15"/>
          <p:cNvSpPr/>
          <p:nvPr/>
        </p:nvSpPr>
        <p:spPr>
          <a:xfrm rot="19500000" flipH="1">
            <a:off x="7215924" y="3827161"/>
            <a:ext cx="901015" cy="931524"/>
          </a:xfrm>
          <a:prstGeom prst="upArrow">
            <a:avLst/>
          </a:prstGeom>
          <a:solidFill>
            <a:srgbClr val="009682"/>
          </a:solidFill>
          <a:ln w="25400" cap="flat" cmpd="sng" algn="ctr">
            <a:solidFill>
              <a:srgbClr val="00968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627" y="1141051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1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COCCON application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273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Colorado campaign (March 2015)</a:t>
            </a:r>
            <a:endParaRPr lang="en-US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─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CH4 from Fracking</a:t>
            </a:r>
            <a:endParaRPr lang="en-US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1628800"/>
            <a:ext cx="3072656" cy="230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5" y="3563793"/>
            <a:ext cx="3179292" cy="321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4175961" cy="371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80" y="1594623"/>
            <a:ext cx="292342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73216"/>
            <a:ext cx="1944216" cy="90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44" y="5778133"/>
            <a:ext cx="1666470" cy="53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18030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6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COCCON application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273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Paris city campaign (May 2015)</a:t>
            </a:r>
            <a:endParaRPr lang="en-US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─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CO2 outflow</a:t>
            </a:r>
            <a:endParaRPr lang="en-US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6304" y="6486729"/>
            <a:ext cx="4269672" cy="3063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>
            <a:spAutoFit/>
          </a:bodyPr>
          <a:lstStyle/>
          <a:p>
            <a:pPr marR="0" lvl="0" algn="just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sz="14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Courtesy of M. Frey, F. Hase, publication in preparation</a:t>
            </a:r>
            <a:endParaRPr lang="de-DE" sz="1400" dirty="0">
              <a:solidFill>
                <a:srgbClr val="000000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7" y="1613868"/>
            <a:ext cx="3087067" cy="241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1" y="4077072"/>
            <a:ext cx="3096593" cy="241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42" y="1642443"/>
            <a:ext cx="3246868" cy="238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49080"/>
            <a:ext cx="3253218" cy="239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895" y="4509120"/>
            <a:ext cx="2245601" cy="18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593" y="2132856"/>
            <a:ext cx="2211903" cy="1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AutoShape 8"/>
          <p:cNvSpPr>
            <a:spLocks noChangeArrowheads="1"/>
          </p:cNvSpPr>
          <p:nvPr/>
        </p:nvSpPr>
        <p:spPr bwMode="auto">
          <a:xfrm rot="16200000">
            <a:off x="8290371" y="5541343"/>
            <a:ext cx="611188" cy="560387"/>
          </a:xfrm>
          <a:prstGeom prst="rightArrow">
            <a:avLst>
              <a:gd name="adj1" fmla="val 50000"/>
              <a:gd name="adj2" fmla="val 27266"/>
            </a:avLst>
          </a:prstGeom>
          <a:solidFill>
            <a:srgbClr val="009682"/>
          </a:solidFill>
          <a:ln w="25560" cap="flat">
            <a:solidFill>
              <a:srgbClr val="006E6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23" name="AutoShape 10"/>
          <p:cNvSpPr>
            <a:spLocks noChangeArrowheads="1"/>
          </p:cNvSpPr>
          <p:nvPr/>
        </p:nvSpPr>
        <p:spPr bwMode="auto">
          <a:xfrm rot="19140000">
            <a:off x="8296721" y="3052143"/>
            <a:ext cx="620712" cy="550863"/>
          </a:xfrm>
          <a:prstGeom prst="rightArrow">
            <a:avLst>
              <a:gd name="adj1" fmla="val 50000"/>
              <a:gd name="adj2" fmla="val 28170"/>
            </a:avLst>
          </a:prstGeom>
          <a:solidFill>
            <a:srgbClr val="009682"/>
          </a:solidFill>
          <a:ln w="25560" cap="flat">
            <a:solidFill>
              <a:srgbClr val="006E6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80728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41039" y="980728"/>
            <a:ext cx="1567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smtClean="0">
                <a:latin typeface="Segoe UI Light" panose="020B0502040204020203" pitchFamily="34" charset="0"/>
              </a:rPr>
              <a:t>+ collaborators from France</a:t>
            </a:r>
            <a:endParaRPr lang="nl-BE" sz="16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1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COCCON – CO Channel extension (new)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811587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6" y="3357786"/>
            <a:ext cx="34671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79" y="981546"/>
            <a:ext cx="4464050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19091" y="4932016"/>
            <a:ext cx="5045397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400" dirty="0">
                <a:latin typeface="Segoe UI Light" panose="020B0502040204020203" pitchFamily="34" charset="0"/>
              </a:rPr>
              <a:t>F. Hase et al."Enhancing the capabilities of a portable FTIR spectrometer for greenhouse gas measurements…“ , AMTD, 2016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632703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3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The growing EM27/SUN community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6" y="170463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496" y="993676"/>
            <a:ext cx="4242165" cy="452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marL="274638" indent="-274638">
              <a:tabLst>
                <a:tab pos="701675" algn="l"/>
                <a:tab pos="1425575" algn="l"/>
                <a:tab pos="2149475" algn="l"/>
                <a:tab pos="2873375" algn="l"/>
                <a:tab pos="3597275" algn="l"/>
                <a:tab pos="4321175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8638" algn="l"/>
                <a:tab pos="9861550" algn="l"/>
                <a:tab pos="10310813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01675" algn="l"/>
                <a:tab pos="1425575" algn="l"/>
                <a:tab pos="2149475" algn="l"/>
                <a:tab pos="2873375" algn="l"/>
                <a:tab pos="3597275" algn="l"/>
                <a:tab pos="4321175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8638" algn="l"/>
                <a:tab pos="9861550" algn="l"/>
                <a:tab pos="10310813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01675" algn="l"/>
                <a:tab pos="1425575" algn="l"/>
                <a:tab pos="2149475" algn="l"/>
                <a:tab pos="2873375" algn="l"/>
                <a:tab pos="3597275" algn="l"/>
                <a:tab pos="4321175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8638" algn="l"/>
                <a:tab pos="9861550" algn="l"/>
                <a:tab pos="10310813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01675" algn="l"/>
                <a:tab pos="1425575" algn="l"/>
                <a:tab pos="2149475" algn="l"/>
                <a:tab pos="2873375" algn="l"/>
                <a:tab pos="3597275" algn="l"/>
                <a:tab pos="4321175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8638" algn="l"/>
                <a:tab pos="9861550" algn="l"/>
                <a:tab pos="10310813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01675" algn="l"/>
                <a:tab pos="1425575" algn="l"/>
                <a:tab pos="2149475" algn="l"/>
                <a:tab pos="2873375" algn="l"/>
                <a:tab pos="3597275" algn="l"/>
                <a:tab pos="4321175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8638" algn="l"/>
                <a:tab pos="9861550" algn="l"/>
                <a:tab pos="10310813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01675" algn="l"/>
                <a:tab pos="1425575" algn="l"/>
                <a:tab pos="2149475" algn="l"/>
                <a:tab pos="2873375" algn="l"/>
                <a:tab pos="3597275" algn="l"/>
                <a:tab pos="4321175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8638" algn="l"/>
                <a:tab pos="9861550" algn="l"/>
                <a:tab pos="10310813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01675" algn="l"/>
                <a:tab pos="1425575" algn="l"/>
                <a:tab pos="2149475" algn="l"/>
                <a:tab pos="2873375" algn="l"/>
                <a:tab pos="3597275" algn="l"/>
                <a:tab pos="4321175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8638" algn="l"/>
                <a:tab pos="9861550" algn="l"/>
                <a:tab pos="10310813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01675" algn="l"/>
                <a:tab pos="1425575" algn="l"/>
                <a:tab pos="2149475" algn="l"/>
                <a:tab pos="2873375" algn="l"/>
                <a:tab pos="3597275" algn="l"/>
                <a:tab pos="4321175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8638" algn="l"/>
                <a:tab pos="9861550" algn="l"/>
                <a:tab pos="10310813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01675" algn="l"/>
                <a:tab pos="1425575" algn="l"/>
                <a:tab pos="2149475" algn="l"/>
                <a:tab pos="2873375" algn="l"/>
                <a:tab pos="3597275" algn="l"/>
                <a:tab pos="4321175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8638" algn="l"/>
                <a:tab pos="9861550" algn="l"/>
                <a:tab pos="10310813" algn="l"/>
                <a:tab pos="10760075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 smtClean="0">
                <a:latin typeface="Segoe UI Light" panose="020B0502040204020203" pitchFamily="34" charset="0"/>
              </a:rPr>
              <a:t>KIT (Hase):</a:t>
            </a:r>
            <a:r>
              <a:rPr lang="de-DE" altLang="nl-BE" sz="1600" dirty="0">
                <a:latin typeface="Segoe UI Light" panose="020B0502040204020203" pitchFamily="34" charset="0"/>
              </a:rPr>
              <a:t>			            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	10</a:t>
            </a:r>
            <a:r>
              <a:rPr lang="de-DE" altLang="nl-BE" sz="1600" dirty="0">
                <a:latin typeface="Segoe UI Light" panose="020B0502040204020203" pitchFamily="34" charset="0"/>
              </a:rPr>
              <a:t>+*</a:t>
            </a: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Harvard Univ (Wofsy): 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2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Univ of Wollongong (Griffith): 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LANL (Dubey): 	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Jaxa (Shiomi): 	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NIES (Morino): 	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Caltech (Wennberg):	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Univ of Leicester (Boesch): 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BIUST (Mengistu Tsidu):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TUM (Chen): 		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Key Lab Env. Optics &amp; Tech (Wang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):</a:t>
            </a:r>
            <a:r>
              <a:rPr lang="de-DE" altLang="nl-BE" sz="1600" dirty="0">
                <a:latin typeface="Segoe UI Light" panose="020B0502040204020203" pitchFamily="34" charset="0"/>
              </a:rPr>
              <a:t>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INOE (Ene): 		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DLR (Butz): 		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UNAM (Grutter):	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>
                <a:latin typeface="Segoe UI Light" panose="020B0502040204020203" pitchFamily="34" charset="0"/>
              </a:rPr>
              <a:t>Univ of Toronto (Wunch):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2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SzPct val="45000"/>
              <a:buFont typeface="Arial" charset="0"/>
              <a:buChar char="•"/>
            </a:pPr>
            <a:r>
              <a:rPr lang="de-DE" altLang="nl-BE" sz="1600" dirty="0" smtClean="0">
                <a:latin typeface="Segoe UI Light" panose="020B0502040204020203" pitchFamily="34" charset="0"/>
              </a:rPr>
              <a:t>AEMET </a:t>
            </a:r>
            <a:r>
              <a:rPr lang="de-DE" altLang="nl-BE" sz="1600" dirty="0">
                <a:latin typeface="Segoe UI Light" panose="020B0502040204020203" pitchFamily="34" charset="0"/>
              </a:rPr>
              <a:t>(Garciar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):</a:t>
            </a:r>
            <a:r>
              <a:rPr lang="de-DE" altLang="nl-BE" sz="1600" dirty="0">
                <a:latin typeface="Segoe UI Light" panose="020B0502040204020203" pitchFamily="34" charset="0"/>
              </a:rPr>
              <a:t>	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1</a:t>
            </a: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600" dirty="0">
                <a:latin typeface="Segoe UI Light" panose="020B0502040204020203" pitchFamily="34" charset="0"/>
              </a:rPr>
              <a:t>Currently: 				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~27</a:t>
            </a:r>
            <a:endParaRPr lang="de-DE" altLang="nl-BE" sz="1600" dirty="0">
              <a:latin typeface="Segoe UI Light" panose="020B0502040204020203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80729"/>
            <a:ext cx="2304256" cy="17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71842"/>
            <a:ext cx="2267256" cy="169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21" y="1078136"/>
            <a:ext cx="2487245" cy="166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42" y="4508525"/>
            <a:ext cx="2303462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237832" y="1124744"/>
            <a:ext cx="1275006" cy="3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400" dirty="0">
                <a:latin typeface="Segoe UI Light" panose="020B0502040204020203" pitchFamily="34" charset="0"/>
              </a:rPr>
              <a:t>Arrival </a:t>
            </a:r>
            <a:r>
              <a:rPr lang="de-DE" altLang="nl-BE" sz="1400" dirty="0" smtClean="0">
                <a:latin typeface="Segoe UI Light" panose="020B0502040204020203" pitchFamily="34" charset="0"/>
              </a:rPr>
              <a:t>Heights</a:t>
            </a:r>
            <a:endParaRPr lang="de-DE" altLang="nl-BE" sz="1400" dirty="0">
              <a:latin typeface="Segoe UI Light" panose="020B0502040204020203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948264" y="4513785"/>
            <a:ext cx="1244549" cy="3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400" dirty="0" smtClean="0">
                <a:latin typeface="Segoe UI Light" panose="020B0502040204020203" pitchFamily="34" charset="0"/>
              </a:rPr>
              <a:t>Gadanki, India</a:t>
            </a:r>
            <a:endParaRPr lang="de-DE" altLang="nl-BE" sz="1400" dirty="0">
              <a:latin typeface="Segoe UI Light" panose="020B0502040204020203" pitchFamily="34" charset="0"/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298" y="2789026"/>
            <a:ext cx="2485479" cy="186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131824" y="2996952"/>
            <a:ext cx="1600416" cy="3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400" dirty="0" smtClean="0">
                <a:latin typeface="Segoe UI Light" panose="020B0502040204020203" pitchFamily="34" charset="0"/>
              </a:rPr>
              <a:t>Gobabeb, Namibia</a:t>
            </a:r>
            <a:endParaRPr lang="de-DE" altLang="nl-BE" sz="1400" dirty="0">
              <a:latin typeface="Segoe UI Light" panose="020B0502040204020203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732240" y="4149080"/>
            <a:ext cx="1373879" cy="3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400" dirty="0" smtClean="0">
                <a:latin typeface="Segoe UI Light" panose="020B0502040204020203" pitchFamily="34" charset="0"/>
              </a:rPr>
              <a:t>Berlin, Germany</a:t>
            </a:r>
            <a:endParaRPr lang="de-DE" altLang="nl-BE" sz="1400" dirty="0">
              <a:latin typeface="Segoe UI Light" panose="020B050204020402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2664"/>
          <a:stretch/>
        </p:blipFill>
        <p:spPr>
          <a:xfrm>
            <a:off x="4193926" y="4686268"/>
            <a:ext cx="2526761" cy="1551044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211960" y="5949280"/>
            <a:ext cx="2066889" cy="3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400" dirty="0" smtClean="0">
                <a:latin typeface="Segoe UI Light" panose="020B0502040204020203" pitchFamily="34" charset="0"/>
              </a:rPr>
              <a:t>Ile de La Réunion, France</a:t>
            </a:r>
            <a:endParaRPr lang="de-DE" altLang="nl-BE" sz="1400" dirty="0">
              <a:latin typeface="Segoe UI Light" panose="020B0502040204020203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6804248" y="1106453"/>
            <a:ext cx="1646390" cy="3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Karlsruhe, Germany</a:t>
            </a:r>
            <a:endParaRPr lang="de-DE" altLang="nl-BE" sz="14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Fiducial Reference Measurements for Greenhouse Gases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51700"/>
            <a:ext cx="718499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nl-BE" sz="1700" dirty="0" smtClean="0">
                <a:latin typeface="Segoe UI Light" panose="020B0502040204020203" pitchFamily="34" charset="0"/>
              </a:rPr>
              <a:t>FRM4GHG: project objectives and implementation</a:t>
            </a:r>
          </a:p>
          <a:p>
            <a:endParaRPr lang="en-GB" altLang="nl-BE" sz="1700" dirty="0" smtClean="0">
              <a:latin typeface="Segoe UI Light" panose="020B0502040204020203" pitchFamily="34" charset="0"/>
            </a:endParaRPr>
          </a:p>
          <a:p>
            <a:r>
              <a:rPr lang="en-GB" altLang="nl-BE" sz="1700" dirty="0" smtClean="0">
                <a:latin typeface="Segoe UI Light" panose="020B0502040204020203" pitchFamily="34" charset="0"/>
              </a:rPr>
              <a:t>Assess </a:t>
            </a:r>
            <a:r>
              <a:rPr lang="en-GB" altLang="nl-BE" sz="1700" dirty="0">
                <a:latin typeface="Segoe UI Light" panose="020B0502040204020203" pitchFamily="34" charset="0"/>
              </a:rPr>
              <a:t>characteristics of instruments in their capability to provide precise GHG column measurements, and that are cheaper and more mobile than the standard TCCON instrument</a:t>
            </a:r>
          </a:p>
          <a:p>
            <a:endParaRPr lang="en-GB" altLang="nl-BE" sz="1700" dirty="0">
              <a:latin typeface="Segoe UI Light" panose="020B0502040204020203" pitchFamily="34" charset="0"/>
            </a:endParaRPr>
          </a:p>
          <a:p>
            <a:r>
              <a:rPr lang="en-GB" altLang="nl-BE" sz="1700" dirty="0">
                <a:latin typeface="Segoe UI Light" panose="020B0502040204020203" pitchFamily="34" charset="0"/>
              </a:rPr>
              <a:t>Perform an intercomparison of simultaneously measured total column  concentrations of a few GHG (CO</a:t>
            </a:r>
            <a:r>
              <a:rPr lang="en-GB" altLang="nl-BE" sz="1700" baseline="-25000" dirty="0">
                <a:latin typeface="Segoe UI Light" panose="020B0502040204020203" pitchFamily="34" charset="0"/>
              </a:rPr>
              <a:t>2</a:t>
            </a:r>
            <a:r>
              <a:rPr lang="en-GB" altLang="nl-BE" sz="1700" dirty="0">
                <a:latin typeface="Segoe UI Light" panose="020B0502040204020203" pitchFamily="34" charset="0"/>
              </a:rPr>
              <a:t>, CH</a:t>
            </a:r>
            <a:r>
              <a:rPr lang="en-GB" altLang="nl-BE" sz="1700" baseline="-25000" dirty="0">
                <a:latin typeface="Segoe UI Light" panose="020B0502040204020203" pitchFamily="34" charset="0"/>
              </a:rPr>
              <a:t>4</a:t>
            </a:r>
            <a:r>
              <a:rPr lang="en-GB" altLang="nl-BE" sz="1700" dirty="0">
                <a:latin typeface="Segoe UI Light" panose="020B0502040204020203" pitchFamily="34" charset="0"/>
              </a:rPr>
              <a:t>, CO) using several different infrared spectrometric </a:t>
            </a:r>
            <a:r>
              <a:rPr lang="en-GB" altLang="nl-BE" sz="1700" dirty="0" smtClean="0">
                <a:latin typeface="Segoe UI Light" panose="020B0502040204020203" pitchFamily="34" charset="0"/>
              </a:rPr>
              <a:t>instruments </a:t>
            </a:r>
            <a:r>
              <a:rPr lang="en-GB" altLang="nl-BE" sz="1700" dirty="0">
                <a:latin typeface="Segoe UI Light" panose="020B0502040204020203" pitchFamily="34" charset="0"/>
              </a:rPr>
              <a:t>colocated at a TCCON site, covering all seasons</a:t>
            </a:r>
          </a:p>
          <a:p>
            <a:endParaRPr lang="en-GB" sz="1700" i="1" dirty="0">
              <a:latin typeface="Segoe UI Light" panose="020B0502040204020203" pitchFamily="34" charset="0"/>
            </a:endParaRPr>
          </a:p>
          <a:p>
            <a:r>
              <a:rPr lang="en-GB" sz="1700" i="1" dirty="0">
                <a:latin typeface="Segoe UI Light" panose="020B0502040204020203" pitchFamily="34" charset="0"/>
              </a:rPr>
              <a:t>Chosen TCCON </a:t>
            </a:r>
            <a:r>
              <a:rPr lang="en-GB" sz="1700" i="1" dirty="0" smtClean="0">
                <a:latin typeface="Segoe UI Light" panose="020B0502040204020203" pitchFamily="34" charset="0"/>
              </a:rPr>
              <a:t>site = Sodankylä, Finland </a:t>
            </a:r>
          </a:p>
          <a:p>
            <a:r>
              <a:rPr lang="en-GB" sz="1700" i="1" dirty="0" smtClean="0">
                <a:latin typeface="Segoe UI Light" panose="020B0502040204020203" pitchFamily="34" charset="0"/>
              </a:rPr>
              <a:t>@ 67.37°N, 26.63°E, 188 m a.s.l</a:t>
            </a:r>
            <a:endParaRPr lang="en-GB" sz="1700" i="1" dirty="0">
              <a:latin typeface="Segoe UI Light" panose="020B0502040204020203" pitchFamily="34" charset="0"/>
            </a:endParaRPr>
          </a:p>
          <a:p>
            <a:endParaRPr lang="en-GB" sz="1700" i="1" dirty="0">
              <a:latin typeface="Segoe UI Light" panose="020B0502040204020203" pitchFamily="34" charset="0"/>
            </a:endParaRPr>
          </a:p>
          <a:p>
            <a:r>
              <a:rPr lang="en-GB" sz="1700" dirty="0">
                <a:latin typeface="Segoe UI Light" panose="020B0502040204020203" pitchFamily="34" charset="0"/>
              </a:rPr>
              <a:t>In-situ vertical profiles of GHG are </a:t>
            </a:r>
          </a:p>
          <a:p>
            <a:r>
              <a:rPr lang="en-GB" sz="1700" dirty="0">
                <a:latin typeface="Segoe UI Light" panose="020B0502040204020203" pitchFamily="34" charset="0"/>
              </a:rPr>
              <a:t>provided by regular AirCore launches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9" y="988888"/>
            <a:ext cx="1593639" cy="1593639"/>
          </a:xfrm>
          <a:prstGeom prst="rect">
            <a:avLst/>
          </a:prstGeom>
        </p:spPr>
      </p:pic>
      <p:pic>
        <p:nvPicPr>
          <p:cNvPr id="5" name="Picture 4" descr="Sodankyl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65413"/>
            <a:ext cx="3024336" cy="192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93214"/>
            <a:ext cx="756147" cy="956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39" y="4941168"/>
            <a:ext cx="986885" cy="986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2" b="23817"/>
          <a:stretch/>
        </p:blipFill>
        <p:spPr>
          <a:xfrm>
            <a:off x="194538" y="6093296"/>
            <a:ext cx="1910331" cy="637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50" y="6093296"/>
            <a:ext cx="1224670" cy="612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01" y="5517232"/>
            <a:ext cx="3880679" cy="449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46" y="6053545"/>
            <a:ext cx="3242754" cy="650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356677"/>
            <a:ext cx="2514600" cy="428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636912"/>
            <a:ext cx="1668210" cy="7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Project partners and funding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980728"/>
            <a:ext cx="9143999" cy="549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Segoe UI Light" panose="020B0502040204020203" pitchFamily="34" charset="0"/>
              </a:rPr>
              <a:t>J. </a:t>
            </a:r>
            <a:r>
              <a:rPr lang="en-US" b="1" dirty="0" smtClean="0">
                <a:latin typeface="Segoe UI Light" panose="020B0502040204020203" pitchFamily="34" charset="0"/>
              </a:rPr>
              <a:t>Notholt (coordinator), </a:t>
            </a:r>
            <a:r>
              <a:rPr lang="de-DE" dirty="0">
                <a:latin typeface="Segoe UI Light" panose="020B0502040204020203" pitchFamily="34" charset="0"/>
              </a:rPr>
              <a:t>C. Petri (</a:t>
            </a:r>
            <a:r>
              <a:rPr lang="de-DE" altLang="nl-BE" dirty="0">
                <a:latin typeface="Segoe UI Light" panose="020B0502040204020203" pitchFamily="34" charset="0"/>
              </a:rPr>
              <a:t>University of Bremen, IUP)</a:t>
            </a:r>
            <a:endParaRPr lang="en-US" dirty="0">
              <a:latin typeface="Segoe UI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Segoe UI Light" panose="020B0502040204020203" pitchFamily="34" charset="0"/>
              </a:rPr>
              <a:t>M. De </a:t>
            </a:r>
            <a:r>
              <a:rPr lang="en-US" b="1" dirty="0" smtClean="0">
                <a:latin typeface="Segoe UI Light" panose="020B0502040204020203" pitchFamily="34" charset="0"/>
              </a:rPr>
              <a:t>Mazière (deputy-coordinator)</a:t>
            </a:r>
            <a:r>
              <a:rPr lang="en-US" dirty="0" smtClean="0">
                <a:latin typeface="Segoe UI Light" panose="020B0502040204020203" pitchFamily="34" charset="0"/>
              </a:rPr>
              <a:t>, </a:t>
            </a:r>
            <a:r>
              <a:rPr lang="en-US" dirty="0">
                <a:latin typeface="Segoe UI Light" panose="020B0502040204020203" pitchFamily="34" charset="0"/>
              </a:rPr>
              <a:t>M. K. </a:t>
            </a:r>
            <a:r>
              <a:rPr lang="en-US" dirty="0" smtClean="0">
                <a:latin typeface="Segoe UI Light" panose="020B0502040204020203" pitchFamily="34" charset="0"/>
              </a:rPr>
              <a:t>Sha, C</a:t>
            </a:r>
            <a:r>
              <a:rPr lang="en-US" dirty="0">
                <a:latin typeface="Segoe UI Light" panose="020B0502040204020203" pitchFamily="34" charset="0"/>
              </a:rPr>
              <a:t>. Hermans, F. </a:t>
            </a:r>
            <a:r>
              <a:rPr lang="en-US" dirty="0" smtClean="0">
                <a:latin typeface="Segoe UI Light" panose="020B0502040204020203" pitchFamily="34" charset="0"/>
              </a:rPr>
              <a:t>Scolas </a:t>
            </a:r>
            <a:r>
              <a:rPr lang="de-DE" altLang="nl-BE" dirty="0">
                <a:latin typeface="Segoe UI Light" panose="020B0502040204020203" pitchFamily="34" charset="0"/>
              </a:rPr>
              <a:t>(Royal Belgian Institute for Space Aeronomy)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altLang="nl-BE" dirty="0">
                <a:latin typeface="Segoe UI Light" panose="020B0502040204020203" pitchFamily="34" charset="0"/>
              </a:rPr>
              <a:t>R. Kivi, P. </a:t>
            </a:r>
            <a:r>
              <a:rPr lang="de-DE" altLang="nl-BE" dirty="0" smtClean="0">
                <a:latin typeface="Segoe UI Light" panose="020B0502040204020203" pitchFamily="34" charset="0"/>
              </a:rPr>
              <a:t>Heikkinen (Finnish </a:t>
            </a:r>
            <a:r>
              <a:rPr lang="de-DE" altLang="nl-BE" dirty="0">
                <a:latin typeface="Segoe UI Light" panose="020B0502040204020203" pitchFamily="34" charset="0"/>
              </a:rPr>
              <a:t>Meteorological </a:t>
            </a:r>
            <a:r>
              <a:rPr lang="de-DE" altLang="nl-BE" dirty="0" smtClean="0">
                <a:latin typeface="Segoe UI Light" panose="020B0502040204020203" pitchFamily="34" charset="0"/>
              </a:rPr>
              <a:t>Institute)</a:t>
            </a:r>
            <a:endParaRPr lang="de-DE" altLang="nl-BE" dirty="0">
              <a:latin typeface="Segoe UI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altLang="nl-BE" dirty="0">
                <a:latin typeface="Segoe UI Light" panose="020B0502040204020203" pitchFamily="34" charset="0"/>
              </a:rPr>
              <a:t>T. Blumenstock, F. Hase, Q. Tu (Karlsruhe Institute of Technology)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altLang="nl-BE" dirty="0">
                <a:latin typeface="Segoe UI Light" panose="020B0502040204020203" pitchFamily="34" charset="0"/>
              </a:rPr>
              <a:t>N. Jones, D. Griffith (</a:t>
            </a:r>
            <a:r>
              <a:rPr lang="de-DE" altLang="nl-BE" dirty="0" smtClean="0">
                <a:latin typeface="Segoe UI Light" panose="020B0502040204020203" pitchFamily="34" charset="0"/>
              </a:rPr>
              <a:t>University of </a:t>
            </a:r>
            <a:r>
              <a:rPr lang="de-DE" altLang="nl-BE" dirty="0">
                <a:latin typeface="Segoe UI Light" panose="020B0502040204020203" pitchFamily="34" charset="0"/>
              </a:rPr>
              <a:t>Wollongong)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altLang="nl-BE" dirty="0">
                <a:latin typeface="Segoe UI Light" panose="020B0502040204020203" pitchFamily="34" charset="0"/>
              </a:rPr>
              <a:t>D. Weidmann, A. Hoffmann, M. Huebner (Rutherford Appleton Lab)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altLang="nl-BE" dirty="0">
                <a:latin typeface="Segoe UI Light" panose="020B0502040204020203" pitchFamily="34" charset="0"/>
              </a:rPr>
              <a:t>H. Chen, </a:t>
            </a:r>
            <a:r>
              <a:rPr lang="nl-BE" dirty="0">
                <a:latin typeface="Segoe UI Light" panose="020B0502040204020203" pitchFamily="34" charset="0"/>
              </a:rPr>
              <a:t>Joram Hooghiem</a:t>
            </a:r>
            <a:r>
              <a:rPr lang="de-DE" altLang="nl-BE" dirty="0">
                <a:latin typeface="Segoe UI Light" panose="020B0502040204020203" pitchFamily="34" charset="0"/>
              </a:rPr>
              <a:t> (University of Groningen) </a:t>
            </a:r>
          </a:p>
          <a:p>
            <a:pPr marL="0" indent="0">
              <a:lnSpc>
                <a:spcPct val="150000"/>
              </a:lnSpc>
              <a:buNone/>
            </a:pPr>
            <a:endParaRPr lang="nl-BE" dirty="0">
              <a:latin typeface="Segoe UI Light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dirty="0">
                <a:latin typeface="Segoe UI Light" panose="020B0502040204020203" pitchFamily="34" charset="0"/>
              </a:rPr>
              <a:t>Project duration: August 2016 </a:t>
            </a:r>
            <a:r>
              <a:rPr lang="nl-BE" dirty="0">
                <a:latin typeface="Segoe UI Light" panose="020B0502040204020203" pitchFamily="34" charset="0"/>
                <a:sym typeface="Symbol"/>
              </a:rPr>
              <a:t></a:t>
            </a:r>
            <a:r>
              <a:rPr lang="nl-BE" dirty="0">
                <a:latin typeface="Segoe UI Light" panose="020B0502040204020203" pitchFamily="34" charset="0"/>
              </a:rPr>
              <a:t> end </a:t>
            </a:r>
            <a:r>
              <a:rPr lang="nl-BE" dirty="0" smtClean="0">
                <a:latin typeface="Segoe UI Light" panose="020B0502040204020203" pitchFamily="34" charset="0"/>
              </a:rPr>
              <a:t>January </a:t>
            </a:r>
            <a:r>
              <a:rPr lang="nl-BE" dirty="0">
                <a:latin typeface="Segoe UI Light" panose="020B0502040204020203" pitchFamily="34" charset="0"/>
              </a:rPr>
              <a:t>2018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dirty="0">
                <a:latin typeface="Segoe UI Light" panose="020B0502040204020203" pitchFamily="34" charset="0"/>
              </a:rPr>
              <a:t>Funded by ESA, Technical Officer : A. Dehn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dirty="0">
                <a:latin typeface="Segoe UI Light" panose="020B0502040204020203" pitchFamily="34" charset="0"/>
              </a:rPr>
              <a:t>assisted by P. </a:t>
            </a:r>
            <a:r>
              <a:rPr lang="nl-BE" dirty="0" smtClean="0">
                <a:latin typeface="Segoe UI Light" panose="020B0502040204020203" pitchFamily="34" charset="0"/>
              </a:rPr>
              <a:t>Castracane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dirty="0">
                <a:latin typeface="Segoe UI Light" panose="020B0502040204020203" pitchFamily="34" charset="0"/>
              </a:rPr>
              <a:t>Project website: </a:t>
            </a:r>
            <a:r>
              <a:rPr lang="nl-BE" b="1" dirty="0">
                <a:latin typeface="Segoe UI Light" panose="020B0502040204020203" pitchFamily="34" charset="0"/>
              </a:rPr>
              <a:t>http://frm4ghg.aeronomie.be/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09" y="4865655"/>
            <a:ext cx="2945069" cy="133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FRM4GHG campaign: Instruments overview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2546350" y="9140825"/>
            <a:ext cx="4933950" cy="29956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230593"/>
              </p:ext>
            </p:extLst>
          </p:nvPr>
        </p:nvGraphicFramePr>
        <p:xfrm>
          <a:off x="69404" y="1052736"/>
          <a:ext cx="9001000" cy="5472608"/>
        </p:xfrm>
        <a:graphic>
          <a:graphicData uri="http://schemas.openxmlformats.org/drawingml/2006/table">
            <a:tbl>
              <a:tblPr/>
              <a:tblGrid>
                <a:gridCol w="2053444"/>
                <a:gridCol w="1435513"/>
                <a:gridCol w="1949747"/>
                <a:gridCol w="1907204"/>
                <a:gridCol w="1655092"/>
              </a:tblGrid>
              <a:tr h="52213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b="1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Instrument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b="1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Institute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b="1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Spectral range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b="1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Resolution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b="1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Main GHGs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</a:tr>
              <a:tr h="660979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b-NO" sz="1400" b="1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Bruker IFS </a:t>
                      </a:r>
                      <a:r>
                        <a:rPr lang="nb-NO" sz="1400" b="1" kern="1400" dirty="0" smtClean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125HR</a:t>
                      </a:r>
                      <a:endParaRPr lang="nb-NO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FMI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1800 — 15000 cm</a:t>
                      </a:r>
                      <a:r>
                        <a:rPr lang="nl-BE" sz="1400" kern="1400" baseline="30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0.004 cm</a:t>
                      </a:r>
                      <a:r>
                        <a:rPr lang="nl-BE" sz="1400" kern="1400" baseline="30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XCO</a:t>
                      </a:r>
                      <a:r>
                        <a:rPr lang="pt-BR" sz="1400" kern="1400" baseline="-25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2</a:t>
                      </a:r>
                      <a:r>
                        <a:rPr lang="pt-BR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, XCH</a:t>
                      </a:r>
                      <a:r>
                        <a:rPr lang="pt-BR" sz="1400" kern="1400" baseline="-25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4</a:t>
                      </a:r>
                      <a:r>
                        <a:rPr lang="pt-BR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, XCO</a:t>
                      </a:r>
                      <a:br>
                        <a:rPr lang="pt-BR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</a:br>
                      <a:r>
                        <a:rPr lang="pt-BR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@ 0.02 cm</a:t>
                      </a:r>
                      <a:r>
                        <a:rPr lang="pt-BR" sz="1400" kern="1400" baseline="30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pt-BR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34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b-NO" sz="1400" b="1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Bruker Vertex </a:t>
                      </a:r>
                      <a:r>
                        <a:rPr lang="nb-NO" sz="1400" b="1" kern="1400" dirty="0" smtClean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70</a:t>
                      </a:r>
                      <a:endParaRPr lang="nb-NO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Uni Bremen </a:t>
                      </a:r>
                      <a:b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</a:br>
                      <a:r>
                        <a:rPr lang="nl-BE" sz="1400" kern="1400" dirty="0" smtClean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BIRA-IASB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2500 — 15000 cm</a:t>
                      </a:r>
                      <a:r>
                        <a:rPr lang="nl-BE" sz="1400" kern="1400" baseline="30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0.16 cm</a:t>
                      </a:r>
                      <a:r>
                        <a:rPr lang="nl-BE" sz="1400" kern="1400" baseline="300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nl-BE" sz="1400" kern="140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XCO</a:t>
                      </a:r>
                      <a:r>
                        <a:rPr lang="nl-BE" sz="1400" kern="1400" baseline="-250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2</a:t>
                      </a: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, XCH</a:t>
                      </a:r>
                      <a:r>
                        <a:rPr lang="nl-BE" sz="1400" kern="1400" baseline="-250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4</a:t>
                      </a: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, XCO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8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b="1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Bruker </a:t>
                      </a:r>
                      <a:r>
                        <a:rPr lang="nl-BE" sz="1400" b="1" kern="1400" dirty="0" smtClean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EM27/SUN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KIT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4000 — 9000 cm</a:t>
                      </a:r>
                      <a:r>
                        <a:rPr lang="nl-BE" sz="1400" kern="1400" baseline="30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0.5 cm</a:t>
                      </a:r>
                      <a:r>
                        <a:rPr lang="nl-BE" sz="1400" kern="1400" baseline="300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nl-BE" sz="1400" kern="140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XCO</a:t>
                      </a:r>
                      <a:r>
                        <a:rPr lang="nl-BE" sz="1400" kern="1400" baseline="-250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2</a:t>
                      </a: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, XCH</a:t>
                      </a:r>
                      <a:r>
                        <a:rPr lang="nl-BE" sz="1400" kern="1400" baseline="-250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4</a:t>
                      </a: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, XCO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74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b="1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Bruker IR </a:t>
                      </a:r>
                      <a:r>
                        <a:rPr lang="nl-BE" sz="1400" b="1" kern="1400" dirty="0" smtClean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Cube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Uni Wollongong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4500—15000 cm</a:t>
                      </a:r>
                      <a:r>
                        <a:rPr lang="nl-BE" sz="1400" kern="1400" baseline="300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nl-BE" sz="1400" kern="140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0.5 cm</a:t>
                      </a:r>
                      <a:r>
                        <a:rPr lang="nl-BE" sz="1400" kern="1400" baseline="30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XCO</a:t>
                      </a:r>
                      <a:r>
                        <a:rPr lang="nl-BE" sz="1400" kern="1400" baseline="-250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2</a:t>
                      </a: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, XCH</a:t>
                      </a:r>
                      <a:r>
                        <a:rPr lang="nl-BE" sz="1400" kern="1400" baseline="-250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4</a:t>
                      </a:r>
                      <a:endParaRPr lang="nl-BE" sz="1400" kern="140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45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b="1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LHR (Laser Heterodyne </a:t>
                      </a:r>
                      <a:r>
                        <a:rPr lang="nl-BE" sz="1400" b="1" kern="1400" dirty="0" smtClean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Radiometer)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RAL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954—960 cm</a:t>
                      </a:r>
                      <a:r>
                        <a:rPr lang="nl-BE" sz="1400" kern="1400" baseline="300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nl-BE" sz="1400" kern="140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0.002 and 0.02 cm</a:t>
                      </a:r>
                      <a:r>
                        <a:rPr lang="nl-BE" sz="1400" kern="1400" baseline="30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-1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CO</a:t>
                      </a:r>
                      <a:r>
                        <a:rPr lang="nl-BE" sz="1400" kern="1400" baseline="-25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2</a:t>
                      </a: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, H</a:t>
                      </a:r>
                      <a:r>
                        <a:rPr lang="nl-BE" sz="1400" kern="1400" baseline="-25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2</a:t>
                      </a:r>
                      <a:r>
                        <a:rPr lang="nl-B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O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6669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b="1" kern="1400" dirty="0" smtClean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AirCore</a:t>
                      </a:r>
                      <a:endParaRPr lang="nl-BE" sz="1400" kern="1400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Uni Groningen</a:t>
                      </a:r>
                      <a:b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</a:b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FMI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BE" sz="1400" kern="140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In-situ sampling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sv-S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13.4 mbar</a:t>
                      </a:r>
                      <a:br>
                        <a:rPr lang="sv-S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</a:br>
                      <a:r>
                        <a:rPr lang="sv-S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(Amb.P. &gt; 232 mbar)3.9 mbar</a:t>
                      </a:r>
                      <a:br>
                        <a:rPr lang="sv-S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</a:br>
                      <a:r>
                        <a:rPr lang="sv-SE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(Amb.P. &lt; 232 mbar)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CO</a:t>
                      </a:r>
                      <a:r>
                        <a:rPr lang="en-US" sz="1400" kern="1400" baseline="-25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2</a:t>
                      </a:r>
                      <a:r>
                        <a:rPr lang="en-US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, CH</a:t>
                      </a:r>
                      <a:r>
                        <a:rPr lang="en-US" sz="1400" kern="1400" baseline="-250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4</a:t>
                      </a:r>
                      <a:r>
                        <a:rPr lang="en-US" sz="1400" kern="1400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</a:rPr>
                        <a:t>, CO vertical profiles, calibrated to WMO standards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3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FRM4GHG campaign: Instruments overview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pic>
        <p:nvPicPr>
          <p:cNvPr id="4" name="Picture 2" descr="AirCore_laun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6" b="31934"/>
          <a:stretch>
            <a:fillRect/>
          </a:stretch>
        </p:blipFill>
        <p:spPr bwMode="auto">
          <a:xfrm rot="-5400000">
            <a:off x="5589877" y="4643370"/>
            <a:ext cx="3141077" cy="128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10" y="980728"/>
            <a:ext cx="3918764" cy="261250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b="8954"/>
          <a:stretch/>
        </p:blipFill>
        <p:spPr>
          <a:xfrm>
            <a:off x="35496" y="989477"/>
            <a:ext cx="4128806" cy="1982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3951614"/>
            <a:ext cx="3522667" cy="2645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5346059" y="2757645"/>
            <a:ext cx="2106261" cy="15255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60032" y="1034597"/>
            <a:ext cx="1245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 smtClean="0">
                <a:solidFill>
                  <a:srgbClr val="FF0000"/>
                </a:solidFill>
              </a:rPr>
              <a:t>Vertex 70</a:t>
            </a:r>
            <a:endParaRPr lang="nl-BE" sz="1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177275" y="1342374"/>
            <a:ext cx="258821" cy="9446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33594" y="6577607"/>
            <a:ext cx="2212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LHR optical breadboard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4758155"/>
            <a:ext cx="23397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400" b="1" dirty="0" smtClean="0">
                <a:solidFill>
                  <a:srgbClr val="FF0000"/>
                </a:solidFill>
              </a:rPr>
              <a:t>EM27/SUN w/ </a:t>
            </a:r>
            <a:r>
              <a:rPr lang="nl-BE" sz="1400" b="1" dirty="0" err="1" smtClean="0">
                <a:solidFill>
                  <a:srgbClr val="FF0000"/>
                </a:solidFill>
              </a:rPr>
              <a:t>suntracker</a:t>
            </a:r>
            <a:endParaRPr lang="nl-BE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" y="3068960"/>
            <a:ext cx="2563408" cy="17089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53215" y="4129335"/>
            <a:ext cx="1499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 err="1">
                <a:solidFill>
                  <a:srgbClr val="FF0000"/>
                </a:solidFill>
              </a:rPr>
              <a:t>AirCore</a:t>
            </a:r>
            <a:r>
              <a:rPr lang="nl-BE" sz="1400" b="1" dirty="0">
                <a:solidFill>
                  <a:srgbClr val="FF0000"/>
                </a:solidFill>
              </a:rPr>
              <a:t> </a:t>
            </a:r>
            <a:r>
              <a:rPr lang="nl-BE" sz="1400" b="1" dirty="0" err="1">
                <a:solidFill>
                  <a:srgbClr val="FF0000"/>
                </a:solidFill>
              </a:rPr>
              <a:t>launch</a:t>
            </a:r>
            <a:endParaRPr lang="nl-BE" sz="1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18936" y="2738825"/>
            <a:ext cx="252028" cy="7621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" y="5170932"/>
            <a:ext cx="2571679" cy="17144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6361" y="6490926"/>
            <a:ext cx="83067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IR cube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2893" y="987334"/>
            <a:ext cx="1178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 smtClean="0">
                <a:solidFill>
                  <a:srgbClr val="FF0000"/>
                </a:solidFill>
              </a:rPr>
              <a:t>TCCON</a:t>
            </a:r>
            <a:endParaRPr lang="nl-BE" sz="14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816652" y="1323603"/>
            <a:ext cx="335550" cy="3585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98078" y="2403994"/>
            <a:ext cx="1478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 smtClean="0">
                <a:solidFill>
                  <a:srgbClr val="FF0000"/>
                </a:solidFill>
              </a:rPr>
              <a:t>FRM4GHG container</a:t>
            </a:r>
            <a:endParaRPr lang="nl-BE" sz="14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177998" y="2330245"/>
            <a:ext cx="782074" cy="3583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7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FRM4GHG – XCO2 preliminary results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817"/>
            <a:ext cx="9144000" cy="52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Motivation for low resolution FTIRs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80728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Greenhouse gas (GHG) and climate relevant gases measuring satellites require ground-based measurements for validation of temporal and spatial trends and/or dependencies on satellite observational characteristics.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Total Carbon Column Observing Network (TCCON) provides accurate and precise measurements of GHGs and is the current standard for validation of GHG measuring satellites (e.g. SCIAMACHY, GOSAT, OCO-2 and S5P).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TCCON network has limited geographic coverage, especially in remote locations and locations with high/low albedo.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Limitations for TCCON – very expensive, requires good infrastructure (container, Bruker IFS 125HR as spectrometer, solar tracker) – no easy to relocate, requires special operating conditions, requires trained personnel for both operation and maintenance</a:t>
            </a:r>
          </a:p>
          <a:p>
            <a:pPr marL="800100" lvl="1" indent="-342900" algn="just">
              <a:buFont typeface="Arial" panose="020B0604020202020204" pitchFamily="34" charset="0"/>
              <a:buChar char="─"/>
            </a:pP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expensive if further expansion of the network is desired.</a:t>
            </a:r>
            <a:endParaRPr lang="nl-BE" sz="1600" dirty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" b="9361"/>
          <a:stretch/>
        </p:blipFill>
        <p:spPr>
          <a:xfrm>
            <a:off x="107504" y="4402986"/>
            <a:ext cx="3836496" cy="2426438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"/>
          <a:stretch/>
        </p:blipFill>
        <p:spPr bwMode="auto">
          <a:xfrm>
            <a:off x="4359649" y="4402986"/>
            <a:ext cx="3955005" cy="242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355976" y="4077072"/>
            <a:ext cx="34309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BE" altLang="nl-BE" sz="1600" dirty="0">
                <a:latin typeface="Segoe UI Light" panose="020B0502040204020203" pitchFamily="34" charset="0"/>
              </a:rPr>
              <a:t>FTIR spectrometer – Bruker IFS 125HR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2887" y="4077072"/>
            <a:ext cx="26793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BE" altLang="nl-BE" sz="1600" dirty="0">
                <a:latin typeface="Segoe UI Light" panose="020B0502040204020203" pitchFamily="34" charset="0"/>
              </a:rPr>
              <a:t>FTIR </a:t>
            </a:r>
            <a:r>
              <a:rPr lang="nl-BE" altLang="nl-BE" sz="1600" dirty="0" smtClean="0">
                <a:latin typeface="Segoe UI Light" panose="020B0502040204020203" pitchFamily="34" charset="0"/>
              </a:rPr>
              <a:t>container at in Karlsruhe</a:t>
            </a:r>
            <a:endParaRPr lang="nl-BE" altLang="nl-BE" sz="16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FRM4GHG – XCO2 preliminary results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59732"/>
            <a:ext cx="5904656" cy="591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FRM4GHG – XCH4 preliminary results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022"/>
            <a:ext cx="9144000" cy="520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FRM4GHG – XCH4 preliminary results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59718"/>
            <a:ext cx="5904656" cy="59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FRM4GHG – XCO preliminary results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550"/>
            <a:ext cx="9144000" cy="519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FRM4GHG – XCO preliminary results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80728"/>
            <a:ext cx="591115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Summary and Outlook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51700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nl-BE" dirty="0" smtClean="0">
                <a:latin typeface="Segoe UI Light" panose="020B0502040204020203" pitchFamily="34" charset="0"/>
              </a:rPr>
              <a:t>Low resolution FTIRs proved to be reliable and give precise measurements of GHGs.</a:t>
            </a:r>
          </a:p>
          <a:p>
            <a:pPr algn="just"/>
            <a:r>
              <a:rPr lang="en-GB" altLang="nl-BE" dirty="0" smtClean="0">
                <a:latin typeface="Segoe UI Light" panose="020B0502040204020203" pitchFamily="34" charset="0"/>
              </a:rPr>
              <a:t> </a:t>
            </a:r>
          </a:p>
          <a:p>
            <a:pPr algn="just"/>
            <a:r>
              <a:rPr lang="en-GB" altLang="nl-BE" dirty="0" smtClean="0">
                <a:latin typeface="Segoe UI Light" panose="020B0502040204020203" pitchFamily="34" charset="0"/>
              </a:rPr>
              <a:t>COCCON network for measurements of XCO2 and XCH4 has been initiated and is coordinated by KIT; further addition of XCO channel has been implemented in 2016.</a:t>
            </a:r>
          </a:p>
          <a:p>
            <a:pPr algn="just"/>
            <a:endParaRPr lang="en-GB" altLang="nl-BE" dirty="0" smtClean="0">
              <a:latin typeface="Segoe UI Light" panose="020B0502040204020203" pitchFamily="34" charset="0"/>
            </a:endParaRPr>
          </a:p>
          <a:p>
            <a:pPr algn="just"/>
            <a:r>
              <a:rPr lang="en-GB" altLang="nl-BE" dirty="0" smtClean="0">
                <a:latin typeface="Segoe UI Light" panose="020B0502040204020203" pitchFamily="34" charset="0"/>
              </a:rPr>
              <a:t>ESA-funded project – FRM4GHG performed in 2017 at Sodankylä TCCON site to inter-compare several low-resolution FTIRs with capabilities to measure XCO2, XCH4 and XCO gases. Performed regular AirCore launches for atmospheric profiles and have used this data as a priori for the FTIR retrievals. </a:t>
            </a:r>
            <a:r>
              <a:rPr lang="en-GB" altLang="nl-BE" dirty="0">
                <a:latin typeface="Segoe UI Light" panose="020B0502040204020203" pitchFamily="34" charset="0"/>
              </a:rPr>
              <a:t>P</a:t>
            </a:r>
            <a:r>
              <a:rPr lang="en-GB" altLang="nl-BE" dirty="0" smtClean="0">
                <a:latin typeface="Segoe UI Light" panose="020B0502040204020203" pitchFamily="34" charset="0"/>
              </a:rPr>
              <a:t>reliminary results are quite promising. Final results of the inter-comparison exercise is expected in February 2018.</a:t>
            </a:r>
          </a:p>
          <a:p>
            <a:pPr algn="just"/>
            <a:endParaRPr lang="en-GB" altLang="nl-BE" dirty="0">
              <a:latin typeface="Segoe UI Light" panose="020B0502040204020203" pitchFamily="34" charset="0"/>
            </a:endParaRPr>
          </a:p>
          <a:p>
            <a:pPr algn="just"/>
            <a:r>
              <a:rPr lang="en-GB" altLang="nl-BE" dirty="0" smtClean="0">
                <a:latin typeface="Segoe UI Light" panose="020B0502040204020203" pitchFamily="34" charset="0"/>
              </a:rPr>
              <a:t>Further extension of the campaign will take place in 2018 at the same site in Sodankylä. The extension campaign will focus on performing a rigorous comparison of the ground-based measurement datasets with optimized working conditions of the spectrometers in continuation to the current campaign datasets, to include new species (e.g. formaldehyde and nitrous oxide), to perform a validation of the S5P level-2 products with well-characterized ground-based measurement datasets.</a:t>
            </a:r>
          </a:p>
        </p:txBody>
      </p:sp>
    </p:spTree>
    <p:extLst>
      <p:ext uri="{BB962C8B-B14F-4D97-AF65-F5344CB8AC3E}">
        <p14:creationId xmlns:p14="http://schemas.microsoft.com/office/powerpoint/2010/main" val="4463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42846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en-US" sz="2600" dirty="0" smtClean="0">
                <a:latin typeface="Segoe UI Light" pitchFamily="34" charset="0"/>
              </a:rPr>
              <a:t>Thank you for your attention</a:t>
            </a:r>
            <a:endParaRPr lang="fr-FR" altLang="en-US" sz="2600" dirty="0"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2664"/>
          <a:stretch/>
        </p:blipFill>
        <p:spPr>
          <a:xfrm>
            <a:off x="0" y="949569"/>
            <a:ext cx="9144000" cy="5613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A tabletop spectrometer for XCO2 and XCH4 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2736"/>
            <a:ext cx="9046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Karlsruhe Institute of Technology (KIT) started in 2011 the development of a novel compact NIR-FTIR spectrometer for carbon cycle research. This venture was started in collaboration with Bruker Optik GmbH. EM27 spectrometer was chosen as a starting point.</a:t>
            </a:r>
            <a:endParaRPr lang="nl-BE" sz="1600" dirty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32856"/>
            <a:ext cx="2035099" cy="290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52" y="2132856"/>
            <a:ext cx="2941345" cy="195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36512" y="6321807"/>
            <a:ext cx="9082558" cy="27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200" dirty="0"/>
              <a:t>M. Gisi, F. Hase, S. Dohe, T. Blumenstock, A. Simon, and A. Keens: “XCO2-measurements with a tabletop FTS …“, AMT 2012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132856"/>
            <a:ext cx="1305694" cy="69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52936"/>
            <a:ext cx="408705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7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Performance of the EM27/SUN 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2736"/>
            <a:ext cx="6589712" cy="202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lnSpc>
                <a:spcPct val="100000"/>
              </a:lnSpc>
              <a:spcBef>
                <a:spcPts val="400"/>
              </a:spcBef>
              <a:buClrTx/>
              <a:buFontTx/>
              <a:buNone/>
            </a:pPr>
            <a:r>
              <a:rPr lang="de-DE" altLang="nl-BE" sz="1600" dirty="0" smtClean="0">
                <a:latin typeface="Segoe UI Light" panose="020B0502040204020203" pitchFamily="34" charset="0"/>
              </a:rPr>
              <a:t>Side-by-side measurements of EM27/SUNs at Karlsruhe</a:t>
            </a:r>
          </a:p>
          <a:p>
            <a:pPr hangingPunct="1">
              <a:lnSpc>
                <a:spcPct val="100000"/>
              </a:lnSpc>
              <a:spcBef>
                <a:spcPts val="400"/>
              </a:spcBef>
              <a:buClrTx/>
              <a:buFontTx/>
              <a:buNone/>
            </a:pPr>
            <a:endParaRPr lang="de-DE" altLang="nl-BE" sz="1600" dirty="0" smtClean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spcBef>
                <a:spcPts val="400"/>
              </a:spcBef>
              <a:buClrTx/>
              <a:buFontTx/>
              <a:buNone/>
            </a:pPr>
            <a:r>
              <a:rPr lang="de-DE" altLang="nl-BE" sz="1600" dirty="0" smtClean="0">
                <a:latin typeface="Segoe UI Light" panose="020B0502040204020203" pitchFamily="34" charset="0"/>
              </a:rPr>
              <a:t>XCO2 </a:t>
            </a:r>
            <a:r>
              <a:rPr lang="de-DE" altLang="nl-BE" sz="1600" dirty="0">
                <a:latin typeface="Segoe UI Light" panose="020B0502040204020203" pitchFamily="34" charset="0"/>
              </a:rPr>
              <a:t>calibration factors</a:t>
            </a:r>
          </a:p>
          <a:p>
            <a:pPr hangingPunct="1">
              <a:lnSpc>
                <a:spcPct val="100000"/>
              </a:lnSpc>
              <a:spcBef>
                <a:spcPts val="400"/>
              </a:spcBef>
              <a:buClrTx/>
              <a:buFontTx/>
              <a:buNone/>
            </a:pP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spcBef>
                <a:spcPts val="400"/>
              </a:spcBef>
              <a:buClrTx/>
              <a:buFontTx/>
              <a:buNone/>
            </a:pPr>
            <a:r>
              <a:rPr lang="de-DE" altLang="nl-BE" sz="1600" dirty="0">
                <a:latin typeface="Segoe UI Light" panose="020B0502040204020203" pitchFamily="34" charset="0"/>
              </a:rPr>
              <a:t>(M. Frey et al.: “Calibration and instrumental line shape characterization of </a:t>
            </a:r>
            <a:r>
              <a:rPr lang="de-DE" altLang="nl-BE" sz="1600" dirty="0" smtClean="0">
                <a:latin typeface="Segoe UI Light" panose="020B0502040204020203" pitchFamily="34" charset="0"/>
              </a:rPr>
              <a:t>a set </a:t>
            </a:r>
            <a:r>
              <a:rPr lang="de-DE" altLang="nl-BE" sz="1600" dirty="0">
                <a:latin typeface="Segoe UI Light" panose="020B0502040204020203" pitchFamily="34" charset="0"/>
              </a:rPr>
              <a:t>of portable FTIR spectrometers…“, AMT, 2015)</a:t>
            </a:r>
          </a:p>
          <a:p>
            <a:pPr algn="just"/>
            <a:endParaRPr lang="nl-BE" sz="1600" dirty="0" smtClean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2" y="2097941"/>
            <a:ext cx="217805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5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969092"/>
              </p:ext>
            </p:extLst>
          </p:nvPr>
        </p:nvGraphicFramePr>
        <p:xfrm>
          <a:off x="80045" y="3271468"/>
          <a:ext cx="5080000" cy="3109860"/>
        </p:xfrm>
        <a:graphic>
          <a:graphicData uri="http://schemas.openxmlformats.org/drawingml/2006/table">
            <a:tbl>
              <a:tblPr/>
              <a:tblGrid>
                <a:gridCol w="1692275"/>
                <a:gridCol w="1695450"/>
                <a:gridCol w="1692275"/>
              </a:tblGrid>
              <a:tr h="61595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spectrometer</a:t>
                      </a:r>
                    </a:p>
                  </a:txBody>
                  <a:tcPr marL="108000" marR="108000" marT="151092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AF0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Before campaign</a:t>
                      </a:r>
                    </a:p>
                  </a:txBody>
                  <a:tcPr marL="108000" marR="108000" marT="151092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AF0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After campaign</a:t>
                      </a:r>
                    </a:p>
                  </a:txBody>
                  <a:tcPr marL="108000" marR="108000" marT="151092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AF01"/>
                    </a:solidFill>
                  </a:tcPr>
                </a:tc>
              </a:tr>
              <a:tr h="37782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</a:t>
                      </a:r>
                    </a:p>
                  </a:txBody>
                  <a:tcPr marL="108000" marR="108000" marT="151092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1.00000</a:t>
                      </a:r>
                    </a:p>
                  </a:txBody>
                  <a:tcPr marL="108000" marR="108000" marT="151092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1.00000</a:t>
                      </a:r>
                    </a:p>
                  </a:txBody>
                  <a:tcPr marL="108000" marR="108000" marT="151092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47307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2</a:t>
                      </a:r>
                    </a:p>
                  </a:txBody>
                  <a:tcPr marL="108000" marR="108000" marT="151092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0.99924</a:t>
                      </a:r>
                    </a:p>
                  </a:txBody>
                  <a:tcPr marL="108000" marR="108000" marT="255420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0.99921</a:t>
                      </a:r>
                    </a:p>
                  </a:txBody>
                  <a:tcPr marL="108000" marR="108000" marT="255420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7307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3</a:t>
                      </a:r>
                    </a:p>
                  </a:txBody>
                  <a:tcPr marL="108000" marR="108000" marT="151092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1.00015</a:t>
                      </a:r>
                    </a:p>
                  </a:txBody>
                  <a:tcPr marL="108000" marR="108000" marT="255420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1.00016</a:t>
                      </a:r>
                    </a:p>
                  </a:txBody>
                  <a:tcPr marL="108000" marR="108000" marT="255420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47307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108000" marR="108000" marT="151092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0.99987</a:t>
                      </a:r>
                    </a:p>
                  </a:txBody>
                  <a:tcPr marL="108000" marR="108000" marT="255420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0.99987</a:t>
                      </a:r>
                    </a:p>
                  </a:txBody>
                  <a:tcPr marL="108000" marR="108000" marT="255420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7307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5</a:t>
                      </a:r>
                    </a:p>
                  </a:txBody>
                  <a:tcPr marL="108000" marR="108000" marT="151092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0.99960</a:t>
                      </a:r>
                    </a:p>
                  </a:txBody>
                  <a:tcPr marL="108000" marR="108000" marT="255420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fontAlgn="base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altLang="nl-B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0.99962</a:t>
                      </a:r>
                    </a:p>
                  </a:txBody>
                  <a:tcPr marL="108000" marR="108000" marT="255420" marB="108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796607" y="5076651"/>
            <a:ext cx="2663825" cy="156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600" dirty="0">
                <a:latin typeface="Segoe UI Light" panose="020B0502040204020203" pitchFamily="34" charset="0"/>
              </a:rPr>
              <a:t>XCO2 calibration stable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600" dirty="0">
                <a:latin typeface="Segoe UI Light" panose="020B0502040204020203" pitchFamily="34" charset="0"/>
              </a:rPr>
              <a:t>within 0.003% !! (#2)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de-DE" altLang="nl-BE" sz="1600" dirty="0">
              <a:latin typeface="Segoe UI Light" panose="020B0502040204020203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altLang="nl-BE" sz="1600" dirty="0">
                <a:latin typeface="Segoe UI Light" panose="020B0502040204020203" pitchFamily="34" charset="0"/>
              </a:rPr>
              <a:t>(TCCON site-to-site consistency: 0.1%)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de-DE" altLang="nl-BE" sz="1600" dirty="0">
              <a:latin typeface="Segoe UI Light" panose="020B0502040204020203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96752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7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Long-term stability of EM27/SUN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82379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M. Frey, KIT, publication in </a:t>
            </a:r>
            <a:r>
              <a:rPr lang="nl-B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5858" r="3111" b="6285"/>
          <a:stretch/>
        </p:blipFill>
        <p:spPr bwMode="auto">
          <a:xfrm>
            <a:off x="557213" y="1124744"/>
            <a:ext cx="8001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68760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7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COCCON – coordinated by Frank Hase (KIT)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2736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BE" sz="16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COCCON offers a framework for the EM27/SUN to ensure operation of coherent and reliable spectrometers, and finally highly consistent and calibrated trace gas datasets and to foster the distribution of the EM27/SUN via international collaborations.</a:t>
            </a:r>
          </a:p>
          <a:p>
            <a:pPr algn="just"/>
            <a:endParaRPr lang="nl-BE" sz="1600" b="1" dirty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All EM27/SUN spectrometers are checked and calibrated at KIT before delivery to customers</a:t>
            </a:r>
          </a:p>
          <a:p>
            <a:pPr marL="285750" indent="-285750" algn="just">
              <a:buFontTx/>
              <a:buChar char="-"/>
            </a:pPr>
            <a:endParaRPr lang="nl-BE" sz="1600" dirty="0" smtClean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Recalibration </a:t>
            </a: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can be performed if required (problem detection XAIR drifts away ...)</a:t>
            </a:r>
            <a:endParaRPr lang="nl-BE" sz="1600" dirty="0" smtClean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nl-BE" sz="1600" dirty="0" smtClean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The recipe for the instrumental lineshape characterization including software is published by KIT</a:t>
            </a:r>
          </a:p>
          <a:p>
            <a:pPr algn="just"/>
            <a:endParaRPr lang="nl-BE" sz="1600" dirty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Tools for spectra preprocessing and atmospheric retrievals is provided by KIT</a:t>
            </a:r>
          </a:p>
          <a:p>
            <a:pPr marL="285750" indent="-285750" algn="just">
              <a:buFontTx/>
              <a:buChar char="-"/>
            </a:pPr>
            <a:endParaRPr lang="nl-BE" sz="1600" dirty="0" smtClean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nl-BE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CPDHF construction under construction at KIT (ESA-funded COCCON PROCEEDS project)</a:t>
            </a:r>
            <a:endParaRPr lang="nl-BE" sz="1600" dirty="0" smtClean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nl-BE" sz="1600" dirty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nl-BE" sz="1600" dirty="0" smtClean="0">
                <a:latin typeface="Segoe UI Light" panose="020B0502040204020203" pitchFamily="34" charset="0"/>
              </a:rPr>
              <a:t>Contact Frank </a:t>
            </a:r>
            <a:r>
              <a:rPr lang="nl-BE" sz="1600" dirty="0">
                <a:latin typeface="Segoe UI Light" panose="020B0502040204020203" pitchFamily="34" charset="0"/>
              </a:rPr>
              <a:t>Hase </a:t>
            </a:r>
            <a:r>
              <a:rPr lang="nl-BE" sz="1600" dirty="0" smtClean="0">
                <a:latin typeface="Segoe UI Light" panose="020B0502040204020203" pitchFamily="34" charset="0"/>
              </a:rPr>
              <a:t>– </a:t>
            </a:r>
            <a:r>
              <a:rPr lang="nl-BE" sz="1600" dirty="0">
                <a:latin typeface="Segoe UI Light" panose="020B0502040204020203" pitchFamily="34" charset="0"/>
              </a:rPr>
              <a:t>frank.hase@kit.edu</a:t>
            </a:r>
          </a:p>
          <a:p>
            <a:pPr marL="285750" indent="-285750" algn="just">
              <a:buFontTx/>
              <a:buChar char="-"/>
            </a:pPr>
            <a:endParaRPr lang="nl-BE" sz="1600" dirty="0">
              <a:solidFill>
                <a:srgbClr val="00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85184"/>
            <a:ext cx="507788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17733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566180"/>
            <a:ext cx="1800200" cy="8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COCCON application 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2735"/>
            <a:ext cx="4860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00"/>
                </a:solidFill>
                <a:latin typeface="Segoe UI Light" panose="020B0502040204020203" pitchFamily="34" charset="0"/>
              </a:rPr>
              <a:t>CO2 source from industrial </a:t>
            </a: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region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─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Retrieval results from Karlsruhe on 28.03.2012</a:t>
            </a:r>
            <a:endParaRPr lang="en-US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r="5856"/>
          <a:stretch/>
        </p:blipFill>
        <p:spPr>
          <a:xfrm>
            <a:off x="3015565" y="4113850"/>
            <a:ext cx="2996595" cy="2411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r="6006"/>
          <a:stretch/>
        </p:blipFill>
        <p:spPr>
          <a:xfrm>
            <a:off x="107504" y="4176580"/>
            <a:ext cx="2882959" cy="2335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5758"/>
          <a:stretch/>
        </p:blipFill>
        <p:spPr>
          <a:xfrm>
            <a:off x="6012160" y="4104572"/>
            <a:ext cx="3024336" cy="2413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r="12583"/>
          <a:stretch/>
        </p:blipFill>
        <p:spPr>
          <a:xfrm>
            <a:off x="107505" y="1701740"/>
            <a:ext cx="2664296" cy="2355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r="15799"/>
          <a:stretch/>
        </p:blipFill>
        <p:spPr>
          <a:xfrm>
            <a:off x="6300192" y="1587525"/>
            <a:ext cx="2736304" cy="2561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r="12435"/>
          <a:stretch/>
        </p:blipFill>
        <p:spPr>
          <a:xfrm>
            <a:off x="3059832" y="1620824"/>
            <a:ext cx="2736304" cy="2449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6356"/>
            <a:ext cx="2808312" cy="1649253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2003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7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COCCON application 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2735"/>
            <a:ext cx="6156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Extended ground-based network for satellite validation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─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TCCON measurements at KIT + 3 EM27/SUN spectrometers</a:t>
            </a:r>
            <a:endParaRPr lang="en-US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4728" t="10773" r="8397" b="5803"/>
          <a:stretch/>
        </p:blipFill>
        <p:spPr>
          <a:xfrm>
            <a:off x="4716016" y="3124418"/>
            <a:ext cx="4315326" cy="340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5999" y="1629528"/>
            <a:ext cx="4460557" cy="35996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reeform 12"/>
          <p:cNvSpPr/>
          <p:nvPr/>
        </p:nvSpPr>
        <p:spPr>
          <a:xfrm>
            <a:off x="29242" y="5301208"/>
            <a:ext cx="6444960" cy="129347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600" dirty="0">
                <a:solidFill>
                  <a:srgbClr val="000000"/>
                </a:solidFill>
                <a:latin typeface="Segoe UI Light" panose="020B0502040204020203" pitchFamily="34" charset="0"/>
              </a:rPr>
              <a:t>Note: XCO2 gradient along OCO-II track</a:t>
            </a:r>
          </a:p>
          <a:p>
            <a:pPr marL="0" marR="0" lvl="0" indent="0" algn="l" rtl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600" dirty="0">
                <a:solidFill>
                  <a:srgbClr val="000000"/>
                </a:solidFill>
                <a:latin typeface="Segoe UI Light" panose="020B0502040204020203" pitchFamily="34" charset="0"/>
              </a:rPr>
              <a:t>of about  1 ppmv  / 10 km</a:t>
            </a: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600" dirty="0">
                <a:solidFill>
                  <a:srgbClr val="000000"/>
                </a:solidFill>
                <a:latin typeface="Segoe UI Light" panose="020B0502040204020203" pitchFamily="34" charset="0"/>
              </a:rPr>
              <a:t>analysis TCCON spectra: S. Dohe</a:t>
            </a: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600" dirty="0">
                <a:solidFill>
                  <a:srgbClr val="000000"/>
                </a:solidFill>
                <a:latin typeface="Segoe UI Light" panose="020B0502040204020203" pitchFamily="34" charset="0"/>
              </a:rPr>
              <a:t>analysis COCCON spectra: M. Kumar Sha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68" y="1309701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0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71438" y="342900"/>
            <a:ext cx="8244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l-BE" sz="2600" dirty="0" smtClean="0">
                <a:solidFill>
                  <a:srgbClr val="000000"/>
                </a:solidFill>
                <a:latin typeface="Segoe UI Light" pitchFamily="34" charset="0"/>
              </a:rPr>
              <a:t>COCCON application</a:t>
            </a:r>
            <a:endParaRPr lang="fr-FR" altLang="en-US" sz="2600" dirty="0">
              <a:solidFill>
                <a:srgbClr val="000000"/>
              </a:solidFill>
              <a:latin typeface="Segoe UI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273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Polarstern cruise (March/April 2014)</a:t>
            </a:r>
            <a:endParaRPr lang="en-US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─"/>
              <a:defRPr/>
            </a:pPr>
            <a:r>
              <a:rPr lang="en-US" sz="16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Fast sun-tracker for ship measurements development in the group of Andre Butz</a:t>
            </a:r>
            <a:endParaRPr lang="en-US" sz="1600" dirty="0">
              <a:solidFill>
                <a:srgbClr val="00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31089" y="6486729"/>
            <a:ext cx="7318712" cy="3063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de-DE" altLang="nl-BE" sz="1400" dirty="0" smtClean="0">
                <a:latin typeface="Segoe UI Light" panose="020B0502040204020203" pitchFamily="34" charset="0"/>
              </a:rPr>
              <a:t>F</a:t>
            </a:r>
            <a:r>
              <a:rPr lang="de-DE" altLang="nl-BE" sz="1400" dirty="0">
                <a:latin typeface="Segoe UI Light" panose="020B0502040204020203" pitchFamily="34" charset="0"/>
              </a:rPr>
              <a:t>. Klappenbach et al.: “Accurate mobile remote sensing … aboard a research vessel“ , AMT, </a:t>
            </a:r>
            <a:r>
              <a:rPr lang="de-DE" altLang="nl-BE" sz="1400" dirty="0" smtClean="0">
                <a:latin typeface="Segoe UI Light" panose="020B0502040204020203" pitchFamily="34" charset="0"/>
              </a:rPr>
              <a:t>2015</a:t>
            </a:r>
            <a:endParaRPr lang="de-DE" altLang="nl-BE" sz="1400" dirty="0">
              <a:latin typeface="Segoe UI Light" panose="020B0502040204020203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628923"/>
            <a:ext cx="3671887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7445" r="37929"/>
          <a:stretch>
            <a:fillRect/>
          </a:stretch>
        </p:blipFill>
        <p:spPr bwMode="auto">
          <a:xfrm>
            <a:off x="900113" y="3608536"/>
            <a:ext cx="2244725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45" t="17445" r="379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160736"/>
            <a:ext cx="2979737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167086"/>
            <a:ext cx="2630488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717115"/>
            <a:ext cx="1368152" cy="6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1587"/>
          <a:stretch/>
        </p:blipFill>
        <p:spPr bwMode="auto">
          <a:xfrm>
            <a:off x="6379468" y="1706067"/>
            <a:ext cx="1335087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105" y="1706067"/>
            <a:ext cx="109537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7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nl-BE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nl-BE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6346</TotalTime>
  <Words>1320</Words>
  <Application>Microsoft Office PowerPoint</Application>
  <PresentationFormat>On-screen Show (4:3)</PresentationFormat>
  <Paragraphs>205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B.usoc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stephief</dc:creator>
  <cp:lastModifiedBy>Mahesh Kumra Sha</cp:lastModifiedBy>
  <cp:revision>528</cp:revision>
  <cp:lastPrinted>2017-04-27T14:24:33Z</cp:lastPrinted>
  <dcterms:created xsi:type="dcterms:W3CDTF">2006-01-12T10:53:51Z</dcterms:created>
  <dcterms:modified xsi:type="dcterms:W3CDTF">2017-11-22T13:48:40Z</dcterms:modified>
</cp:coreProperties>
</file>