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1"/>
  </p:notesMasterIdLst>
  <p:handoutMasterIdLst>
    <p:handoutMasterId r:id="rId52"/>
  </p:handoutMasterIdLst>
  <p:sldIdLst>
    <p:sldId id="337" r:id="rId2"/>
    <p:sldId id="339" r:id="rId3"/>
    <p:sldId id="338" r:id="rId4"/>
    <p:sldId id="358" r:id="rId5"/>
    <p:sldId id="347" r:id="rId6"/>
    <p:sldId id="348" r:id="rId7"/>
    <p:sldId id="349" r:id="rId8"/>
    <p:sldId id="399" r:id="rId9"/>
    <p:sldId id="406" r:id="rId10"/>
    <p:sldId id="350" r:id="rId11"/>
    <p:sldId id="351" r:id="rId12"/>
    <p:sldId id="407" r:id="rId13"/>
    <p:sldId id="408" r:id="rId14"/>
    <p:sldId id="409" r:id="rId15"/>
    <p:sldId id="410" r:id="rId16"/>
    <p:sldId id="411" r:id="rId17"/>
    <p:sldId id="344" r:id="rId18"/>
    <p:sldId id="359" r:id="rId19"/>
    <p:sldId id="360" r:id="rId20"/>
    <p:sldId id="370" r:id="rId21"/>
    <p:sldId id="371" r:id="rId22"/>
    <p:sldId id="361" r:id="rId23"/>
    <p:sldId id="362" r:id="rId24"/>
    <p:sldId id="372" r:id="rId25"/>
    <p:sldId id="373" r:id="rId26"/>
    <p:sldId id="363" r:id="rId27"/>
    <p:sldId id="364" r:id="rId28"/>
    <p:sldId id="375" r:id="rId29"/>
    <p:sldId id="376" r:id="rId30"/>
    <p:sldId id="365" r:id="rId31"/>
    <p:sldId id="377" r:id="rId32"/>
    <p:sldId id="378" r:id="rId33"/>
    <p:sldId id="379" r:id="rId34"/>
    <p:sldId id="367" r:id="rId35"/>
    <p:sldId id="390" r:id="rId36"/>
    <p:sldId id="391" r:id="rId37"/>
    <p:sldId id="392" r:id="rId38"/>
    <p:sldId id="393" r:id="rId39"/>
    <p:sldId id="394" r:id="rId40"/>
    <p:sldId id="395" r:id="rId41"/>
    <p:sldId id="396" r:id="rId42"/>
    <p:sldId id="345" r:id="rId43"/>
    <p:sldId id="369" r:id="rId44"/>
    <p:sldId id="346" r:id="rId45"/>
    <p:sldId id="400" r:id="rId46"/>
    <p:sldId id="397" r:id="rId47"/>
    <p:sldId id="387" r:id="rId48"/>
    <p:sldId id="388" r:id="rId49"/>
    <p:sldId id="389" r:id="rId50"/>
  </p:sldIdLst>
  <p:sldSz cx="9144000" cy="6858000" type="screen4x3"/>
  <p:notesSz cx="6858000" cy="9144000"/>
  <p:defaultTextStyle>
    <a:defPPr>
      <a:defRPr lang="fr-B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16AF01"/>
    <a:srgbClr val="B2FD9D"/>
    <a:srgbClr val="FF66FF"/>
    <a:srgbClr val="00CC99"/>
    <a:srgbClr val="339966"/>
    <a:srgbClr val="00CC00"/>
    <a:srgbClr val="66FF66"/>
    <a:srgbClr val="F9FEC6"/>
    <a:srgbClr val="E8A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93018" autoAdjust="0"/>
  </p:normalViewPr>
  <p:slideViewPr>
    <p:cSldViewPr>
      <p:cViewPr varScale="1">
        <p:scale>
          <a:sx n="101" d="100"/>
          <a:sy n="101" d="100"/>
        </p:scale>
        <p:origin x="-120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180"/>
    </p:cViewPr>
  </p:sorterViewPr>
  <p:notesViewPr>
    <p:cSldViewPr>
      <p:cViewPr varScale="1">
        <p:scale>
          <a:sx n="53" d="100"/>
          <a:sy n="53" d="100"/>
        </p:scale>
        <p:origin x="-282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BE" dirty="0"/>
          </a:p>
        </p:txBody>
      </p:sp>
      <p:sp>
        <p:nvSpPr>
          <p:cNvPr id="15363"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BE" dirty="0"/>
          </a:p>
        </p:txBody>
      </p:sp>
      <p:sp>
        <p:nvSpPr>
          <p:cNvPr id="15364"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BE" dirty="0"/>
          </a:p>
        </p:txBody>
      </p:sp>
      <p:sp>
        <p:nvSpPr>
          <p:cNvPr id="15365"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238971F-6273-496F-BA6E-86D8D2E42442}" type="slidenum">
              <a:rPr lang="fr-BE"/>
              <a:pPr>
                <a:defRPr/>
              </a:pPr>
              <a:t>‹#›</a:t>
            </a:fld>
            <a:endParaRPr lang="fr-BE" dirty="0"/>
          </a:p>
        </p:txBody>
      </p:sp>
    </p:spTree>
    <p:extLst>
      <p:ext uri="{BB962C8B-B14F-4D97-AF65-F5344CB8AC3E}">
        <p14:creationId xmlns:p14="http://schemas.microsoft.com/office/powerpoint/2010/main" val="3868024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BE" dirty="0"/>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BE" dirty="0"/>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noProof="0" smtClean="0"/>
              <a:t>Click to edit Master text styles</a:t>
            </a:r>
          </a:p>
          <a:p>
            <a:pPr lvl="1"/>
            <a:r>
              <a:rPr lang="fr-BE" noProof="0" smtClean="0"/>
              <a:t>Second level</a:t>
            </a:r>
          </a:p>
          <a:p>
            <a:pPr lvl="2"/>
            <a:r>
              <a:rPr lang="fr-BE" noProof="0" smtClean="0"/>
              <a:t>Third level</a:t>
            </a:r>
          </a:p>
          <a:p>
            <a:pPr lvl="3"/>
            <a:r>
              <a:rPr lang="fr-BE" noProof="0" smtClean="0"/>
              <a:t>Fourth level</a:t>
            </a:r>
          </a:p>
          <a:p>
            <a:pPr lvl="4"/>
            <a:r>
              <a:rPr lang="fr-BE" noProof="0" smtClean="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BE" dirty="0"/>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A397CFC-BBCE-4937-A9E1-480E298727CB}" type="slidenum">
              <a:rPr lang="fr-BE"/>
              <a:pPr>
                <a:defRPr/>
              </a:pPr>
              <a:t>‹#›</a:t>
            </a:fld>
            <a:endParaRPr lang="fr-BE" dirty="0"/>
          </a:p>
        </p:txBody>
      </p:sp>
    </p:spTree>
    <p:extLst>
      <p:ext uri="{BB962C8B-B14F-4D97-AF65-F5344CB8AC3E}">
        <p14:creationId xmlns:p14="http://schemas.microsoft.com/office/powerpoint/2010/main" val="2836456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2</a:t>
            </a:fld>
            <a:endParaRPr lang="fr-BE" dirty="0"/>
          </a:p>
        </p:txBody>
      </p:sp>
    </p:spTree>
    <p:extLst>
      <p:ext uri="{BB962C8B-B14F-4D97-AF65-F5344CB8AC3E}">
        <p14:creationId xmlns:p14="http://schemas.microsoft.com/office/powerpoint/2010/main" val="49569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Container </a:t>
            </a:r>
            <a:r>
              <a:rPr lang="nl-BE" dirty="0" err="1" smtClean="0"/>
              <a:t>acquired</a:t>
            </a:r>
            <a:r>
              <a:rPr lang="nl-BE" dirty="0" smtClean="0"/>
              <a:t> </a:t>
            </a:r>
            <a:r>
              <a:rPr lang="nl-BE" dirty="0" err="1" smtClean="0"/>
              <a:t>by</a:t>
            </a:r>
            <a:r>
              <a:rPr lang="nl-BE" dirty="0" smtClean="0"/>
              <a:t> FMI</a:t>
            </a:r>
          </a:p>
          <a:p>
            <a:r>
              <a:rPr lang="nl-BE" dirty="0" err="1" smtClean="0"/>
              <a:t>Australians</a:t>
            </a:r>
            <a:r>
              <a:rPr lang="nl-BE" dirty="0" smtClean="0"/>
              <a:t> </a:t>
            </a:r>
            <a:r>
              <a:rPr lang="nl-BE" dirty="0" err="1" smtClean="0"/>
              <a:t>not</a:t>
            </a:r>
            <a:r>
              <a:rPr lang="nl-BE" dirty="0" smtClean="0"/>
              <a:t> </a:t>
            </a:r>
            <a:r>
              <a:rPr lang="nl-BE" dirty="0" err="1" smtClean="0"/>
              <a:t>wearinng</a:t>
            </a:r>
            <a:r>
              <a:rPr lang="nl-BE" dirty="0" smtClean="0"/>
              <a:t> shorts !</a:t>
            </a:r>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3</a:t>
            </a:fld>
            <a:endParaRPr lang="fr-BE" dirty="0"/>
          </a:p>
        </p:txBody>
      </p:sp>
    </p:spTree>
    <p:extLst>
      <p:ext uri="{BB962C8B-B14F-4D97-AF65-F5344CB8AC3E}">
        <p14:creationId xmlns:p14="http://schemas.microsoft.com/office/powerpoint/2010/main" val="1195382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4</a:t>
            </a:fld>
            <a:endParaRPr lang="fr-BE" dirty="0"/>
          </a:p>
        </p:txBody>
      </p:sp>
    </p:spTree>
    <p:extLst>
      <p:ext uri="{BB962C8B-B14F-4D97-AF65-F5344CB8AC3E}">
        <p14:creationId xmlns:p14="http://schemas.microsoft.com/office/powerpoint/2010/main" val="3148697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See </a:t>
            </a:r>
            <a:r>
              <a:rPr lang="nl-BE" dirty="0" err="1" smtClean="0"/>
              <a:t>extended</a:t>
            </a:r>
            <a:r>
              <a:rPr lang="nl-BE" dirty="0" smtClean="0"/>
              <a:t> </a:t>
            </a:r>
            <a:r>
              <a:rPr lang="nl-BE" dirty="0" err="1" smtClean="0"/>
              <a:t>spectral</a:t>
            </a:r>
            <a:r>
              <a:rPr lang="nl-BE" dirty="0" smtClean="0"/>
              <a:t> ranges </a:t>
            </a:r>
            <a:r>
              <a:rPr lang="nl-BE" dirty="0" err="1" smtClean="0"/>
              <a:t>and</a:t>
            </a:r>
            <a:r>
              <a:rPr lang="nl-BE" dirty="0" smtClean="0"/>
              <a:t> different</a:t>
            </a:r>
            <a:r>
              <a:rPr lang="nl-BE" baseline="0" dirty="0" smtClean="0"/>
              <a:t> </a:t>
            </a:r>
            <a:r>
              <a:rPr lang="nl-BE" baseline="0" dirty="0" err="1" smtClean="0"/>
              <a:t>spectral</a:t>
            </a:r>
            <a:r>
              <a:rPr lang="nl-BE" baseline="0" dirty="0" smtClean="0"/>
              <a:t> </a:t>
            </a:r>
            <a:r>
              <a:rPr lang="nl-BE" baseline="0" dirty="0" err="1" smtClean="0"/>
              <a:t>resolutions</a:t>
            </a:r>
            <a:endParaRPr lang="nl-BE" dirty="0" smtClean="0"/>
          </a:p>
          <a:p>
            <a:endParaRPr lang="nl-BE" dirty="0" smtClean="0"/>
          </a:p>
          <a:p>
            <a:r>
              <a:rPr lang="nl-BE" dirty="0" smtClean="0"/>
              <a:t>Vertex 70 – cf. Vertex 80 </a:t>
            </a:r>
            <a:r>
              <a:rPr lang="nl-BE" dirty="0" err="1" smtClean="0"/>
              <a:t>here</a:t>
            </a:r>
            <a:r>
              <a:rPr lang="nl-BE" dirty="0" smtClean="0"/>
              <a:t> in Paris (NH3 talk on </a:t>
            </a:r>
            <a:r>
              <a:rPr lang="nl-BE" dirty="0" err="1" smtClean="0"/>
              <a:t>Tuesdayy</a:t>
            </a:r>
            <a:r>
              <a:rPr lang="nl-BE" dirty="0" smtClean="0"/>
              <a:t>). </a:t>
            </a:r>
          </a:p>
          <a:p>
            <a:r>
              <a:rPr lang="nl-BE" dirty="0" smtClean="0"/>
              <a:t>-&gt; Mores species </a:t>
            </a:r>
            <a:r>
              <a:rPr lang="nl-BE" dirty="0" err="1" smtClean="0"/>
              <a:t>than</a:t>
            </a:r>
            <a:r>
              <a:rPr lang="nl-BE" dirty="0" smtClean="0"/>
              <a:t> </a:t>
            </a:r>
            <a:r>
              <a:rPr lang="nl-BE" dirty="0" err="1" smtClean="0"/>
              <a:t>only</a:t>
            </a:r>
            <a:r>
              <a:rPr lang="nl-BE" dirty="0" smtClean="0"/>
              <a:t> TCCON </a:t>
            </a:r>
            <a:r>
              <a:rPr lang="nl-BE" dirty="0" err="1" smtClean="0"/>
              <a:t>Gases</a:t>
            </a:r>
            <a:r>
              <a:rPr lang="nl-BE" dirty="0" smtClean="0"/>
              <a:t> cf. </a:t>
            </a:r>
            <a:r>
              <a:rPr lang="nl-BE" dirty="0" err="1" smtClean="0"/>
              <a:t>InSb</a:t>
            </a:r>
            <a:r>
              <a:rPr lang="nl-BE" dirty="0" smtClean="0"/>
              <a:t> </a:t>
            </a:r>
            <a:r>
              <a:rPr lang="nl-BE" dirty="0" err="1" smtClean="0"/>
              <a:t>detecor</a:t>
            </a:r>
            <a:r>
              <a:rPr lang="nl-BE" dirty="0" smtClean="0"/>
              <a:t> present</a:t>
            </a:r>
          </a:p>
          <a:p>
            <a:endParaRPr lang="nl-BE" dirty="0" smtClean="0"/>
          </a:p>
          <a:p>
            <a:r>
              <a:rPr lang="nl-BE" dirty="0" smtClean="0"/>
              <a:t>Idem </a:t>
            </a:r>
            <a:r>
              <a:rPr lang="nl-BE" dirty="0" err="1" smtClean="0"/>
              <a:t>for</a:t>
            </a:r>
            <a:r>
              <a:rPr lang="nl-BE" dirty="0" smtClean="0"/>
              <a:t> RAL  </a:t>
            </a:r>
            <a:r>
              <a:rPr lang="nl-BE" dirty="0" err="1" smtClean="0"/>
              <a:t>and</a:t>
            </a:r>
            <a:r>
              <a:rPr lang="nl-BE" dirty="0" smtClean="0"/>
              <a:t> IR </a:t>
            </a:r>
            <a:r>
              <a:rPr lang="nl-BE" dirty="0" err="1" smtClean="0"/>
              <a:t>cube</a:t>
            </a:r>
            <a:r>
              <a:rPr lang="nl-BE" dirty="0" smtClean="0"/>
              <a:t> ? !</a:t>
            </a:r>
          </a:p>
          <a:p>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5</a:t>
            </a:fld>
            <a:endParaRPr lang="fr-BE" dirty="0"/>
          </a:p>
        </p:txBody>
      </p:sp>
    </p:spTree>
    <p:extLst>
      <p:ext uri="{BB962C8B-B14F-4D97-AF65-F5344CB8AC3E}">
        <p14:creationId xmlns:p14="http://schemas.microsoft.com/office/powerpoint/2010/main" val="2755803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Vertex 70 – cf. Vertex 80 </a:t>
            </a:r>
            <a:r>
              <a:rPr lang="nl-BE" dirty="0" err="1" smtClean="0"/>
              <a:t>here</a:t>
            </a:r>
            <a:r>
              <a:rPr lang="nl-BE" dirty="0" smtClean="0"/>
              <a:t> in Paris (NH3 talk on </a:t>
            </a:r>
            <a:r>
              <a:rPr lang="nl-BE" dirty="0" err="1" smtClean="0"/>
              <a:t>Tuesday</a:t>
            </a:r>
            <a:r>
              <a:rPr lang="nl-BE" dirty="0" smtClean="0"/>
              <a:t>). </a:t>
            </a:r>
          </a:p>
          <a:p>
            <a:r>
              <a:rPr lang="nl-BE" dirty="0" smtClean="0"/>
              <a:t>-&gt; Mores species </a:t>
            </a:r>
            <a:r>
              <a:rPr lang="nl-BE" dirty="0" err="1" smtClean="0"/>
              <a:t>than</a:t>
            </a:r>
            <a:r>
              <a:rPr lang="nl-BE" dirty="0" smtClean="0"/>
              <a:t> </a:t>
            </a:r>
            <a:r>
              <a:rPr lang="nl-BE" dirty="0" err="1" smtClean="0"/>
              <a:t>only</a:t>
            </a:r>
            <a:r>
              <a:rPr lang="nl-BE" dirty="0" smtClean="0"/>
              <a:t> TCCON </a:t>
            </a:r>
            <a:r>
              <a:rPr lang="nl-BE" dirty="0" err="1" smtClean="0"/>
              <a:t>Gases</a:t>
            </a:r>
            <a:r>
              <a:rPr lang="nl-BE" dirty="0" smtClean="0"/>
              <a:t> cf. </a:t>
            </a:r>
            <a:r>
              <a:rPr lang="nl-BE" dirty="0" err="1" smtClean="0"/>
              <a:t>InSb</a:t>
            </a:r>
            <a:r>
              <a:rPr lang="nl-BE" dirty="0" smtClean="0"/>
              <a:t> </a:t>
            </a:r>
            <a:r>
              <a:rPr lang="nl-BE" dirty="0" err="1" smtClean="0"/>
              <a:t>detecor</a:t>
            </a:r>
            <a:r>
              <a:rPr lang="nl-BE" dirty="0" smtClean="0"/>
              <a:t> present</a:t>
            </a:r>
          </a:p>
          <a:p>
            <a:endParaRPr lang="nl-BE" dirty="0" smtClean="0"/>
          </a:p>
          <a:p>
            <a:r>
              <a:rPr lang="nl-BE" dirty="0" smtClean="0"/>
              <a:t>Idem </a:t>
            </a:r>
            <a:r>
              <a:rPr lang="nl-BE" dirty="0" err="1" smtClean="0"/>
              <a:t>for</a:t>
            </a:r>
            <a:r>
              <a:rPr lang="nl-BE" dirty="0" smtClean="0"/>
              <a:t> RAL  </a:t>
            </a:r>
            <a:r>
              <a:rPr lang="nl-BE" dirty="0" err="1" smtClean="0"/>
              <a:t>and</a:t>
            </a:r>
            <a:r>
              <a:rPr lang="nl-BE" dirty="0" smtClean="0"/>
              <a:t> IR </a:t>
            </a:r>
            <a:r>
              <a:rPr lang="nl-BE" dirty="0" err="1" smtClean="0"/>
              <a:t>cube</a:t>
            </a:r>
            <a:r>
              <a:rPr lang="nl-BE" dirty="0" smtClean="0"/>
              <a:t> ? !</a:t>
            </a:r>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6</a:t>
            </a:fld>
            <a:endParaRPr lang="fr-BE" dirty="0"/>
          </a:p>
        </p:txBody>
      </p:sp>
    </p:spTree>
    <p:extLst>
      <p:ext uri="{BB962C8B-B14F-4D97-AF65-F5344CB8AC3E}">
        <p14:creationId xmlns:p14="http://schemas.microsoft.com/office/powerpoint/2010/main" val="350919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9</a:t>
            </a:fld>
            <a:endParaRPr lang="fr-BE" dirty="0"/>
          </a:p>
        </p:txBody>
      </p:sp>
    </p:spTree>
    <p:extLst>
      <p:ext uri="{BB962C8B-B14F-4D97-AF65-F5344CB8AC3E}">
        <p14:creationId xmlns:p14="http://schemas.microsoft.com/office/powerpoint/2010/main" val="2919160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a:defRPr/>
            </a:pPr>
            <a:fld id="{8A397CFC-BBCE-4937-A9E1-480E298727CB}" type="slidenum">
              <a:rPr lang="fr-BE" smtClean="0"/>
              <a:pPr>
                <a:defRPr/>
              </a:pPr>
              <a:t>16</a:t>
            </a:fld>
            <a:endParaRPr lang="fr-BE" dirty="0"/>
          </a:p>
        </p:txBody>
      </p:sp>
    </p:spTree>
    <p:extLst>
      <p:ext uri="{BB962C8B-B14F-4D97-AF65-F5344CB8AC3E}">
        <p14:creationId xmlns:p14="http://schemas.microsoft.com/office/powerpoint/2010/main" val="2433813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700808"/>
            <a:ext cx="7772400" cy="1470025"/>
          </a:xfrm>
          <a:prstGeom prst="rect">
            <a:avLst/>
          </a:prstGeom>
        </p:spPr>
        <p:txBody>
          <a:bodyPr/>
          <a:lstStyle>
            <a:lvl1pPr>
              <a:defRPr sz="4000">
                <a:solidFill>
                  <a:srgbClr val="002060"/>
                </a:solidFill>
                <a:latin typeface="+mn-lt"/>
              </a:defRPr>
            </a:lvl1pPr>
          </a:lstStyle>
          <a:p>
            <a:r>
              <a:rPr lang="en-US" dirty="0" smtClean="0"/>
              <a:t>Click to edit Master title style</a:t>
            </a:r>
            <a:endParaRPr lang="nl-BE" dirty="0"/>
          </a:p>
        </p:txBody>
      </p:sp>
      <p:sp>
        <p:nvSpPr>
          <p:cNvPr id="3" name="Subtitle 2"/>
          <p:cNvSpPr>
            <a:spLocks noGrp="1"/>
          </p:cNvSpPr>
          <p:nvPr>
            <p:ph type="subTitle" idx="1"/>
          </p:nvPr>
        </p:nvSpPr>
        <p:spPr>
          <a:xfrm>
            <a:off x="1403648" y="3573016"/>
            <a:ext cx="6400800" cy="1752600"/>
          </a:xfrm>
          <a:prstGeom prst="rect">
            <a:avLst/>
          </a:prstGeom>
        </p:spPr>
        <p:txBody>
          <a:bodyPr/>
          <a:lstStyle>
            <a:lvl1pPr marL="0" indent="0" algn="ctr">
              <a:buNone/>
              <a:defRPr>
                <a:latin typeface="+mj-lt"/>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nl-BE" dirty="0"/>
          </a:p>
        </p:txBody>
      </p:sp>
    </p:spTree>
    <p:extLst>
      <p:ext uri="{BB962C8B-B14F-4D97-AF65-F5344CB8AC3E}">
        <p14:creationId xmlns:p14="http://schemas.microsoft.com/office/powerpoint/2010/main" val="116968250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67544" y="1105867"/>
            <a:ext cx="8229600" cy="5203453"/>
          </a:xfrm>
          <a:prstGeom prst="rect">
            <a:avLst/>
          </a:prstGeom>
        </p:spPr>
        <p:txBody>
          <a:bodyPr/>
          <a:lstStyle>
            <a:lvl1pPr>
              <a:defRPr>
                <a:latin typeface="Segoe UI Light"/>
              </a:defRPr>
            </a:lvl1pPr>
            <a:lvl2pPr>
              <a:defRPr>
                <a:latin typeface="Segoe UI Light"/>
              </a:defRPr>
            </a:lvl2pPr>
            <a:lvl3pPr>
              <a:defRPr>
                <a:latin typeface="Segoe UI Light"/>
              </a:defRPr>
            </a:lvl3pPr>
            <a:lvl4pPr>
              <a:defRPr>
                <a:latin typeface="Segoe UI Light"/>
              </a:defRPr>
            </a:lvl4pPr>
            <a:lvl5pPr>
              <a:defRPr>
                <a:latin typeface="Segoe UI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Tree>
    <p:extLst>
      <p:ext uri="{BB962C8B-B14F-4D97-AF65-F5344CB8AC3E}">
        <p14:creationId xmlns:p14="http://schemas.microsoft.com/office/powerpoint/2010/main" val="257681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nl-BE"/>
          </a:p>
        </p:txBody>
      </p:sp>
    </p:spTree>
    <p:extLst>
      <p:ext uri="{BB962C8B-B14F-4D97-AF65-F5344CB8AC3E}">
        <p14:creationId xmlns:p14="http://schemas.microsoft.com/office/powerpoint/2010/main" val="322476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13828"/>
            <a:ext cx="8064896" cy="576064"/>
          </a:xfrm>
          <a:prstGeom prst="rect">
            <a:avLst/>
          </a:prstGeom>
        </p:spPr>
        <p:txBody>
          <a:bodyPr/>
          <a:lstStyle>
            <a:lvl1pPr algn="l">
              <a:defRPr sz="3400">
                <a:solidFill>
                  <a:srgbClr val="002060"/>
                </a:solidFill>
                <a:latin typeface="+mj-lt"/>
              </a:defRPr>
            </a:lvl1pPr>
          </a:lstStyle>
          <a:p>
            <a:r>
              <a:rPr lang="en-US" dirty="0" smtClean="0"/>
              <a:t>Click to edit Master title</a:t>
            </a:r>
            <a:endParaRPr lang="nl-BE" dirty="0"/>
          </a:p>
        </p:txBody>
      </p:sp>
      <p:sp>
        <p:nvSpPr>
          <p:cNvPr id="3" name="Content Placeholder 2"/>
          <p:cNvSpPr>
            <a:spLocks noGrp="1"/>
          </p:cNvSpPr>
          <p:nvPr>
            <p:ph idx="1"/>
          </p:nvPr>
        </p:nvSpPr>
        <p:spPr>
          <a:xfrm>
            <a:off x="251520" y="836712"/>
            <a:ext cx="8640960" cy="5544616"/>
          </a:xfrm>
          <a:prstGeom prst="rect">
            <a:avLst/>
          </a:prstGeom>
        </p:spPr>
        <p:txBody>
          <a:bodyPr/>
          <a:lstStyle>
            <a:lvl1pPr>
              <a:defRPr sz="2400">
                <a:solidFill>
                  <a:srgbClr val="002060"/>
                </a:solidFill>
                <a:latin typeface="+mj-lt"/>
              </a:defRPr>
            </a:lvl1pPr>
            <a:lvl2pPr>
              <a:defRPr sz="2400">
                <a:solidFill>
                  <a:srgbClr val="002060"/>
                </a:solidFill>
                <a:latin typeface="+mj-lt"/>
              </a:defRPr>
            </a:lvl2pPr>
            <a:lvl3pPr>
              <a:defRPr sz="2000">
                <a:solidFill>
                  <a:srgbClr val="002060"/>
                </a:solidFill>
                <a:latin typeface="+mj-lt"/>
              </a:defRPr>
            </a:lvl3pPr>
            <a:lvl4pPr>
              <a:defRPr>
                <a:solidFill>
                  <a:srgbClr val="002060"/>
                </a:solidFill>
                <a:latin typeface="+mj-lt"/>
              </a:defRPr>
            </a:lvl4pPr>
            <a:lvl5pPr>
              <a:defRPr>
                <a:solidFill>
                  <a:srgbClr val="002060"/>
                </a:solidFill>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Tree>
    <p:extLst>
      <p:ext uri="{BB962C8B-B14F-4D97-AF65-F5344CB8AC3E}">
        <p14:creationId xmlns:p14="http://schemas.microsoft.com/office/powerpoint/2010/main" val="129419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9512" y="5289227"/>
            <a:ext cx="7772400" cy="1362075"/>
          </a:xfrm>
          <a:prstGeom prst="rect">
            <a:avLst/>
          </a:prstGeom>
        </p:spPr>
        <p:txBody>
          <a:bodyPr anchor="t"/>
          <a:lstStyle>
            <a:lvl1pPr algn="l">
              <a:defRPr sz="4000" b="1" cap="all">
                <a:latin typeface="Segoe UI Light"/>
              </a:defRPr>
            </a:lvl1pPr>
          </a:lstStyle>
          <a:p>
            <a:r>
              <a:rPr lang="en-US" dirty="0" smtClean="0"/>
              <a:t>Click to edit Master title style</a:t>
            </a:r>
            <a:endParaRPr lang="nl-BE" dirty="0"/>
          </a:p>
        </p:txBody>
      </p:sp>
      <p:sp>
        <p:nvSpPr>
          <p:cNvPr id="3" name="Text Placeholder 2"/>
          <p:cNvSpPr>
            <a:spLocks noGrp="1"/>
          </p:cNvSpPr>
          <p:nvPr>
            <p:ph type="body" idx="1"/>
          </p:nvPr>
        </p:nvSpPr>
        <p:spPr>
          <a:xfrm>
            <a:off x="179512" y="3789040"/>
            <a:ext cx="7772400" cy="1500187"/>
          </a:xfrm>
          <a:prstGeom prst="rect">
            <a:avLst/>
          </a:prstGeom>
        </p:spPr>
        <p:txBody>
          <a:bodyPr anchor="b"/>
          <a:lstStyle>
            <a:lvl1pPr marL="0" indent="0">
              <a:buNone/>
              <a:defRPr sz="2000">
                <a:latin typeface="Segoe UI Light"/>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0795901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60834"/>
            <a:ext cx="7874843" cy="1143000"/>
          </a:xfrm>
          <a:prstGeom prst="rect">
            <a:avLst/>
          </a:prstGeom>
        </p:spPr>
        <p:txBody>
          <a:bodyPr/>
          <a:lstStyle>
            <a:lvl1pPr algn="l">
              <a:defRPr sz="3400">
                <a:latin typeface="Segoe UI Light"/>
              </a:defRPr>
            </a:lvl1pPr>
          </a:lstStyle>
          <a:p>
            <a:r>
              <a:rPr lang="en-US" dirty="0" smtClean="0"/>
              <a:t>Click to edit Master title style</a:t>
            </a:r>
            <a:endParaRPr lang="nl-BE"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Segoe UI Light"/>
              </a:defRPr>
            </a:lvl1pPr>
            <a:lvl2pPr>
              <a:defRPr sz="2400">
                <a:latin typeface="Segoe UI Light"/>
              </a:defRPr>
            </a:lvl2pPr>
            <a:lvl3pPr>
              <a:defRPr sz="2000">
                <a:latin typeface="Segoe UI Light"/>
              </a:defRPr>
            </a:lvl3pPr>
            <a:lvl4pPr>
              <a:defRPr sz="1800">
                <a:latin typeface="Segoe UI Light"/>
              </a:defRPr>
            </a:lvl4pPr>
            <a:lvl5pPr>
              <a:defRPr sz="1800">
                <a:latin typeface="Segoe UI Ligh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Segoe UI Light"/>
              </a:defRPr>
            </a:lvl1pPr>
            <a:lvl2pPr>
              <a:defRPr sz="2400">
                <a:latin typeface="Segoe UI Light"/>
              </a:defRPr>
            </a:lvl2pPr>
            <a:lvl3pPr>
              <a:defRPr sz="2000">
                <a:latin typeface="Segoe UI Light"/>
              </a:defRPr>
            </a:lvl3pPr>
            <a:lvl4pPr>
              <a:defRPr sz="1800">
                <a:latin typeface="Segoe UI Light"/>
              </a:defRPr>
            </a:lvl4pPr>
            <a:lvl5pPr>
              <a:defRPr sz="1800">
                <a:latin typeface="Segoe UI Light"/>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Tree>
    <p:extLst>
      <p:ext uri="{BB962C8B-B14F-4D97-AF65-F5344CB8AC3E}">
        <p14:creationId xmlns:p14="http://schemas.microsoft.com/office/powerpoint/2010/main" val="349804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Segoe U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Segoe UI Light"/>
              </a:defRPr>
            </a:lvl1pPr>
            <a:lvl2pPr>
              <a:defRPr sz="2000">
                <a:latin typeface="Segoe UI Light"/>
              </a:defRPr>
            </a:lvl2pPr>
            <a:lvl3pPr>
              <a:defRPr sz="1800">
                <a:latin typeface="Segoe UI Light"/>
              </a:defRPr>
            </a:lvl3pPr>
            <a:lvl4pPr>
              <a:defRPr sz="1600">
                <a:latin typeface="Segoe UI Light"/>
              </a:defRPr>
            </a:lvl4pPr>
            <a:lvl5pPr>
              <a:defRPr sz="1600">
                <a:latin typeface="Segoe UI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Segoe UI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Segoe UI Light"/>
              </a:defRPr>
            </a:lvl1pPr>
            <a:lvl2pPr>
              <a:defRPr sz="2000">
                <a:latin typeface="Segoe UI Light"/>
              </a:defRPr>
            </a:lvl2pPr>
            <a:lvl3pPr>
              <a:defRPr sz="1800">
                <a:latin typeface="Segoe UI Light"/>
              </a:defRPr>
            </a:lvl3pPr>
            <a:lvl4pPr>
              <a:defRPr sz="1600">
                <a:latin typeface="Segoe UI Light"/>
              </a:defRPr>
            </a:lvl4pPr>
            <a:lvl5pPr>
              <a:defRPr sz="1600">
                <a:latin typeface="Segoe UI Light"/>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7" name="Title 1"/>
          <p:cNvSpPr>
            <a:spLocks noGrp="1"/>
          </p:cNvSpPr>
          <p:nvPr>
            <p:ph type="title"/>
          </p:nvPr>
        </p:nvSpPr>
        <p:spPr>
          <a:xfrm>
            <a:off x="-1" y="360834"/>
            <a:ext cx="7874843" cy="1143000"/>
          </a:xfrm>
          <a:prstGeom prst="rect">
            <a:avLst/>
          </a:prstGeom>
        </p:spPr>
        <p:txBody>
          <a:bodyPr/>
          <a:lstStyle>
            <a:lvl1pPr algn="l">
              <a:defRPr sz="3400">
                <a:latin typeface="Segoe UI Light"/>
              </a:defRPr>
            </a:lvl1pPr>
          </a:lstStyle>
          <a:p>
            <a:r>
              <a:rPr lang="en-US" dirty="0" smtClean="0"/>
              <a:t>Click to edit Master title style</a:t>
            </a:r>
            <a:endParaRPr lang="nl-BE" dirty="0"/>
          </a:p>
        </p:txBody>
      </p:sp>
    </p:spTree>
    <p:extLst>
      <p:ext uri="{BB962C8B-B14F-4D97-AF65-F5344CB8AC3E}">
        <p14:creationId xmlns:p14="http://schemas.microsoft.com/office/powerpoint/2010/main" val="407649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1" y="360834"/>
            <a:ext cx="7874843" cy="1143000"/>
          </a:xfrm>
          <a:prstGeom prst="rect">
            <a:avLst/>
          </a:prstGeom>
        </p:spPr>
        <p:txBody>
          <a:bodyPr/>
          <a:lstStyle>
            <a:lvl1pPr algn="l">
              <a:defRPr sz="3400">
                <a:latin typeface="Segoe UI Light"/>
              </a:defRPr>
            </a:lvl1pPr>
          </a:lstStyle>
          <a:p>
            <a:r>
              <a:rPr lang="en-US" dirty="0" smtClean="0"/>
              <a:t>Click to edit Master title style</a:t>
            </a:r>
            <a:endParaRPr lang="nl-BE" dirty="0"/>
          </a:p>
        </p:txBody>
      </p:sp>
    </p:spTree>
    <p:extLst>
      <p:ext uri="{BB962C8B-B14F-4D97-AF65-F5344CB8AC3E}">
        <p14:creationId xmlns:p14="http://schemas.microsoft.com/office/powerpoint/2010/main" val="806271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15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124744"/>
            <a:ext cx="3024336" cy="760859"/>
          </a:xfrm>
          <a:prstGeom prst="rect">
            <a:avLst/>
          </a:prstGeom>
        </p:spPr>
        <p:txBody>
          <a:bodyPr anchor="b"/>
          <a:lstStyle>
            <a:lvl1pPr algn="l">
              <a:defRPr sz="2000" b="1">
                <a:latin typeface="Segoe UI Light"/>
              </a:defRPr>
            </a:lvl1pPr>
          </a:lstStyle>
          <a:p>
            <a:r>
              <a:rPr lang="en-US" dirty="0" smtClean="0"/>
              <a:t>Click to edit Master title style</a:t>
            </a:r>
            <a:endParaRPr lang="nl-BE" dirty="0"/>
          </a:p>
        </p:txBody>
      </p:sp>
      <p:sp>
        <p:nvSpPr>
          <p:cNvPr id="3" name="Content Placeholder 2"/>
          <p:cNvSpPr>
            <a:spLocks noGrp="1"/>
          </p:cNvSpPr>
          <p:nvPr>
            <p:ph idx="1"/>
          </p:nvPr>
        </p:nvSpPr>
        <p:spPr>
          <a:xfrm>
            <a:off x="3575050" y="1124744"/>
            <a:ext cx="5111750" cy="5832648"/>
          </a:xfrm>
          <a:prstGeom prst="rect">
            <a:avLst/>
          </a:prstGeom>
        </p:spPr>
        <p:txBody>
          <a:bodyPr/>
          <a:lstStyle>
            <a:lvl1pPr>
              <a:defRPr sz="3200">
                <a:latin typeface="Segoe UI Light"/>
              </a:defRPr>
            </a:lvl1pPr>
            <a:lvl2pPr>
              <a:defRPr sz="2800">
                <a:latin typeface="Segoe UI Light"/>
              </a:defRPr>
            </a:lvl2pPr>
            <a:lvl3pPr>
              <a:defRPr sz="2400">
                <a:latin typeface="Segoe UI Light"/>
              </a:defRPr>
            </a:lvl3pPr>
            <a:lvl4pPr>
              <a:defRPr sz="2000">
                <a:latin typeface="Segoe UI Light"/>
              </a:defRPr>
            </a:lvl4pPr>
            <a:lvl5pPr>
              <a:defRPr sz="2000">
                <a:latin typeface="Segoe UI Light"/>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Text Placeholder 3"/>
          <p:cNvSpPr>
            <a:spLocks noGrp="1"/>
          </p:cNvSpPr>
          <p:nvPr>
            <p:ph type="body" sz="half" idx="2"/>
          </p:nvPr>
        </p:nvSpPr>
        <p:spPr>
          <a:xfrm>
            <a:off x="430833" y="1988840"/>
            <a:ext cx="3061048" cy="3672408"/>
          </a:xfrm>
          <a:prstGeom prst="rect">
            <a:avLst/>
          </a:prstGeom>
        </p:spPr>
        <p:txBody>
          <a:bodyPr/>
          <a:lstStyle>
            <a:lvl1pPr marL="0" indent="0">
              <a:buNone/>
              <a:defRPr sz="1400">
                <a:latin typeface="Segoe U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946726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225752"/>
            <a:ext cx="5486400" cy="566738"/>
          </a:xfrm>
          <a:prstGeom prst="rect">
            <a:avLst/>
          </a:prstGeom>
        </p:spPr>
        <p:txBody>
          <a:bodyPr anchor="b"/>
          <a:lstStyle>
            <a:lvl1pPr algn="l">
              <a:defRPr sz="2000" b="1">
                <a:latin typeface="Segoe UI Light"/>
              </a:defRPr>
            </a:lvl1pPr>
          </a:lstStyle>
          <a:p>
            <a:r>
              <a:rPr lang="en-US" dirty="0" smtClean="0"/>
              <a:t>Click to edit Master title style</a:t>
            </a:r>
            <a:endParaRPr lang="nl-BE" dirty="0"/>
          </a:p>
        </p:txBody>
      </p:sp>
      <p:sp>
        <p:nvSpPr>
          <p:cNvPr id="3" name="Picture Placeholder 2"/>
          <p:cNvSpPr>
            <a:spLocks noGrp="1"/>
          </p:cNvSpPr>
          <p:nvPr>
            <p:ph type="pic" idx="1"/>
          </p:nvPr>
        </p:nvSpPr>
        <p:spPr>
          <a:xfrm>
            <a:off x="1792288" y="1037927"/>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BE" noProof="0" dirty="0" smtClean="0"/>
          </a:p>
        </p:txBody>
      </p:sp>
      <p:sp>
        <p:nvSpPr>
          <p:cNvPr id="4" name="Text Placeholder 3"/>
          <p:cNvSpPr>
            <a:spLocks noGrp="1"/>
          </p:cNvSpPr>
          <p:nvPr>
            <p:ph type="body" sz="half" idx="2"/>
          </p:nvPr>
        </p:nvSpPr>
        <p:spPr>
          <a:xfrm>
            <a:off x="1792288" y="5792490"/>
            <a:ext cx="5486400" cy="804862"/>
          </a:xfrm>
          <a:prstGeom prst="rect">
            <a:avLst/>
          </a:prstGeom>
        </p:spPr>
        <p:txBody>
          <a:bodyPr/>
          <a:lstStyle>
            <a:lvl1pPr marL="0" indent="0">
              <a:buNone/>
              <a:defRPr sz="1400">
                <a:latin typeface="Segoe UI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70143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logo-bira_iasb-2010"/>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r="59405"/>
          <a:stretch/>
        </p:blipFill>
        <p:spPr bwMode="auto">
          <a:xfrm>
            <a:off x="207997" y="6441721"/>
            <a:ext cx="375077" cy="41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08265" y="380"/>
            <a:ext cx="722209" cy="722209"/>
          </a:xfrm>
          <a:prstGeom prst="rect">
            <a:avLst/>
          </a:prstGeom>
        </p:spPr>
      </p:pic>
      <p:cxnSp>
        <p:nvCxnSpPr>
          <p:cNvPr id="3" name="Straight Connector 2"/>
          <p:cNvCxnSpPr/>
          <p:nvPr userDrawn="1"/>
        </p:nvCxnSpPr>
        <p:spPr>
          <a:xfrm>
            <a:off x="-28672" y="6452655"/>
            <a:ext cx="9159146"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5146" y="722589"/>
            <a:ext cx="9145620" cy="1"/>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1115616" y="6495681"/>
            <a:ext cx="7632848" cy="323165"/>
          </a:xfrm>
          <a:prstGeom prst="rect">
            <a:avLst/>
          </a:prstGeom>
          <a:noFill/>
        </p:spPr>
        <p:txBody>
          <a:bodyPr wrap="square" rtlCol="0">
            <a:spAutoFit/>
          </a:bodyPr>
          <a:lstStyle/>
          <a:p>
            <a:r>
              <a:rPr lang="nl-BE" sz="1500" dirty="0" smtClean="0">
                <a:solidFill>
                  <a:srgbClr val="002060"/>
                </a:solidFill>
              </a:rPr>
              <a:t>M. De  Mazière &amp;</a:t>
            </a:r>
            <a:r>
              <a:rPr lang="nl-BE" sz="1500" baseline="0" dirty="0" smtClean="0">
                <a:solidFill>
                  <a:srgbClr val="002060"/>
                </a:solidFill>
              </a:rPr>
              <a:t> M. K. Sha</a:t>
            </a:r>
            <a:r>
              <a:rPr lang="nl-BE" sz="1500" dirty="0" smtClean="0">
                <a:solidFill>
                  <a:srgbClr val="002060"/>
                </a:solidFill>
              </a:rPr>
              <a:t> et al., TROPOMI/S5P BIRA-IASB </a:t>
            </a:r>
            <a:r>
              <a:rPr lang="nl-BE" sz="1500" baseline="0" dirty="0" smtClean="0">
                <a:solidFill>
                  <a:srgbClr val="002060"/>
                </a:solidFill>
              </a:rPr>
              <a:t>workshop 16 Oct 2017</a:t>
            </a:r>
            <a:endParaRPr lang="nl-BE" sz="1500" dirty="0">
              <a:solidFill>
                <a:srgbClr val="00206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frm4ghg.aeronomie.b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700808"/>
            <a:ext cx="9144000" cy="1470025"/>
          </a:xfrm>
        </p:spPr>
        <p:txBody>
          <a:bodyPr/>
          <a:lstStyle/>
          <a:p>
            <a:r>
              <a:rPr lang="nl-BE" dirty="0" err="1" smtClean="0"/>
              <a:t>Fiducial</a:t>
            </a:r>
            <a:r>
              <a:rPr lang="nl-BE" dirty="0" smtClean="0"/>
              <a:t> Reference </a:t>
            </a:r>
            <a:r>
              <a:rPr lang="nl-BE" dirty="0" err="1" smtClean="0"/>
              <a:t>Measurements</a:t>
            </a:r>
            <a:r>
              <a:rPr lang="nl-BE" dirty="0" smtClean="0"/>
              <a:t> </a:t>
            </a:r>
            <a:r>
              <a:rPr lang="nl-BE" dirty="0" err="1" smtClean="0"/>
              <a:t>for</a:t>
            </a:r>
            <a:r>
              <a:rPr lang="nl-BE" dirty="0" smtClean="0"/>
              <a:t> </a:t>
            </a:r>
            <a:r>
              <a:rPr lang="nl-BE" dirty="0" err="1" smtClean="0"/>
              <a:t>Greenhouse</a:t>
            </a:r>
            <a:r>
              <a:rPr lang="nl-BE" dirty="0" smtClean="0"/>
              <a:t> </a:t>
            </a:r>
            <a:r>
              <a:rPr lang="nl-BE" dirty="0" err="1" smtClean="0"/>
              <a:t>Gases</a:t>
            </a:r>
            <a:r>
              <a:rPr lang="nl-BE" dirty="0" smtClean="0"/>
              <a:t/>
            </a:r>
            <a:br>
              <a:rPr lang="nl-BE" dirty="0" smtClean="0"/>
            </a:br>
            <a:r>
              <a:rPr lang="nl-BE" dirty="0" smtClean="0"/>
              <a:t>(FRM4GHG)</a:t>
            </a:r>
            <a:endParaRPr lang="nl-B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743" y="3573016"/>
            <a:ext cx="1905000" cy="1905000"/>
          </a:xfrm>
          <a:prstGeom prst="rect">
            <a:avLst/>
          </a:prstGeom>
        </p:spPr>
      </p:pic>
      <p:sp>
        <p:nvSpPr>
          <p:cNvPr id="2" name="TextBox 1"/>
          <p:cNvSpPr txBox="1"/>
          <p:nvPr/>
        </p:nvSpPr>
        <p:spPr>
          <a:xfrm>
            <a:off x="375928" y="5694040"/>
            <a:ext cx="8768072" cy="646331"/>
          </a:xfrm>
          <a:prstGeom prst="rect">
            <a:avLst/>
          </a:prstGeom>
          <a:noFill/>
        </p:spPr>
        <p:txBody>
          <a:bodyPr wrap="square" rtlCol="0">
            <a:spAutoFit/>
          </a:bodyPr>
          <a:lstStyle/>
          <a:p>
            <a:r>
              <a:rPr lang="nl-BE" b="1" i="1" dirty="0" err="1" smtClean="0"/>
              <a:t>Based</a:t>
            </a:r>
            <a:r>
              <a:rPr lang="nl-BE" b="1" i="1" dirty="0" smtClean="0"/>
              <a:t> on AO </a:t>
            </a:r>
            <a:r>
              <a:rPr lang="nl-BE" b="1" i="1" dirty="0" err="1" smtClean="0"/>
              <a:t>proposal</a:t>
            </a:r>
            <a:r>
              <a:rPr lang="nl-BE" b="1" i="1" dirty="0" smtClean="0"/>
              <a:t> </a:t>
            </a:r>
            <a:r>
              <a:rPr lang="nl-BE" b="1" i="1" dirty="0" err="1" smtClean="0"/>
              <a:t>TCCONcomp</a:t>
            </a:r>
            <a:r>
              <a:rPr lang="nl-BE" b="1" i="1" dirty="0" smtClean="0"/>
              <a:t>; ESA </a:t>
            </a:r>
            <a:r>
              <a:rPr lang="nl-BE" b="1" i="1" dirty="0" err="1" smtClean="0"/>
              <a:t>decided</a:t>
            </a:r>
            <a:r>
              <a:rPr lang="nl-BE" b="1" i="1" dirty="0" smtClean="0"/>
              <a:t> </a:t>
            </a:r>
            <a:r>
              <a:rPr lang="nl-BE" b="1" i="1" dirty="0" err="1" smtClean="0"/>
              <a:t>to</a:t>
            </a:r>
            <a:r>
              <a:rPr lang="nl-BE" b="1" i="1" dirty="0" smtClean="0"/>
              <a:t> fund </a:t>
            </a:r>
            <a:r>
              <a:rPr lang="nl-BE" b="1" i="1" dirty="0" err="1" smtClean="0"/>
              <a:t>it</a:t>
            </a:r>
            <a:r>
              <a:rPr lang="nl-BE" b="1" i="1" dirty="0" smtClean="0"/>
              <a:t>; </a:t>
            </a:r>
            <a:r>
              <a:rPr lang="nl-BE" b="1" i="1" dirty="0" err="1" smtClean="0"/>
              <a:t>for</a:t>
            </a:r>
            <a:r>
              <a:rPr lang="nl-BE" b="1" i="1" dirty="0" smtClean="0"/>
              <a:t> </a:t>
            </a:r>
            <a:r>
              <a:rPr lang="nl-BE" b="1" i="1" dirty="0" err="1" smtClean="0"/>
              <a:t>geo</a:t>
            </a:r>
            <a:r>
              <a:rPr lang="nl-BE" b="1" i="1" dirty="0" smtClean="0"/>
              <a:t>-return </a:t>
            </a:r>
            <a:r>
              <a:rPr lang="nl-BE" b="1" i="1" dirty="0" err="1" smtClean="0"/>
              <a:t>reasons</a:t>
            </a:r>
            <a:r>
              <a:rPr lang="nl-BE" b="1" i="1" dirty="0" smtClean="0"/>
              <a:t>, </a:t>
            </a:r>
            <a:r>
              <a:rPr lang="nl-BE" b="1" i="1" dirty="0" err="1" smtClean="0"/>
              <a:t>coordination</a:t>
            </a:r>
            <a:r>
              <a:rPr lang="nl-BE" b="1" i="1" dirty="0" smtClean="0"/>
              <a:t> was taken over </a:t>
            </a:r>
            <a:r>
              <a:rPr lang="nl-BE" b="1" i="1" dirty="0" err="1" smtClean="0"/>
              <a:t>by</a:t>
            </a:r>
            <a:r>
              <a:rPr lang="nl-BE" b="1" i="1" dirty="0" smtClean="0"/>
              <a:t> J. </a:t>
            </a:r>
            <a:r>
              <a:rPr lang="nl-BE" b="1" i="1" dirty="0" err="1" smtClean="0"/>
              <a:t>Notholt</a:t>
            </a:r>
            <a:r>
              <a:rPr lang="nl-BE" b="1" i="1" dirty="0" smtClean="0"/>
              <a:t> (</a:t>
            </a:r>
            <a:r>
              <a:rPr lang="nl-BE" b="1" i="1" dirty="0" err="1" smtClean="0"/>
              <a:t>UBremen</a:t>
            </a:r>
            <a:r>
              <a:rPr lang="nl-BE" b="1" i="1" dirty="0" smtClean="0"/>
              <a:t>).. </a:t>
            </a:r>
            <a:endParaRPr lang="nl-BE" b="1" i="1" dirty="0"/>
          </a:p>
        </p:txBody>
      </p:sp>
    </p:spTree>
    <p:extLst>
      <p:ext uri="{BB962C8B-B14F-4D97-AF65-F5344CB8AC3E}">
        <p14:creationId xmlns:p14="http://schemas.microsoft.com/office/powerpoint/2010/main" val="8513859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064896" cy="576064"/>
          </a:xfrm>
        </p:spPr>
        <p:txBody>
          <a:bodyPr/>
          <a:lstStyle/>
          <a:p>
            <a:r>
              <a:rPr lang="en-US" sz="2400" dirty="0" smtClean="0"/>
              <a:t>Measurement &amp; intercomparison strategies</a:t>
            </a:r>
            <a:endParaRPr lang="en-US" sz="2400" dirty="0"/>
          </a:p>
        </p:txBody>
      </p:sp>
      <p:sp>
        <p:nvSpPr>
          <p:cNvPr id="3" name="Content Placeholder 2"/>
          <p:cNvSpPr>
            <a:spLocks noGrp="1"/>
          </p:cNvSpPr>
          <p:nvPr>
            <p:ph idx="1"/>
          </p:nvPr>
        </p:nvSpPr>
        <p:spPr>
          <a:xfrm>
            <a:off x="251520" y="836712"/>
            <a:ext cx="8892480" cy="5544616"/>
          </a:xfrm>
        </p:spPr>
        <p:txBody>
          <a:bodyPr/>
          <a:lstStyle/>
          <a:p>
            <a:r>
              <a:rPr lang="en-US" dirty="0" smtClean="0"/>
              <a:t>All instruments are operated ‘as usual’ and data are analysed ‘as usual’ ; common P/T surface data and vertical profiles are used </a:t>
            </a:r>
          </a:p>
          <a:p>
            <a:endParaRPr lang="en-US" dirty="0" smtClean="0"/>
          </a:p>
          <a:p>
            <a:r>
              <a:rPr lang="en-US" dirty="0" smtClean="0"/>
              <a:t>All teams deliver ‘incognito’ </a:t>
            </a:r>
          </a:p>
          <a:p>
            <a:pPr lvl="1"/>
            <a:endParaRPr lang="en-US" sz="2200" dirty="0" smtClean="0"/>
          </a:p>
          <a:p>
            <a:pPr lvl="1"/>
            <a:r>
              <a:rPr lang="en-US" sz="2200" dirty="0" smtClean="0"/>
              <a:t>For </a:t>
            </a:r>
            <a:r>
              <a:rPr lang="en-US" sz="2200" dirty="0"/>
              <a:t>all measurement days and good spectra: column values for CO, CH4, CO2, H2O and O2; </a:t>
            </a:r>
            <a:r>
              <a:rPr lang="en-US" sz="2200" dirty="0" smtClean="0"/>
              <a:t>XCO, </a:t>
            </a:r>
            <a:r>
              <a:rPr lang="nl-BE" sz="2200" dirty="0" smtClean="0"/>
              <a:t>XCH4; </a:t>
            </a:r>
          </a:p>
          <a:p>
            <a:pPr marL="457200" lvl="1" indent="0">
              <a:buNone/>
            </a:pPr>
            <a:r>
              <a:rPr lang="nl-BE" sz="2200" dirty="0" smtClean="0"/>
              <a:t>	</a:t>
            </a:r>
            <a:r>
              <a:rPr lang="en-US" sz="2200" dirty="0" smtClean="0"/>
              <a:t>(RAL </a:t>
            </a:r>
            <a:r>
              <a:rPr lang="en-US" sz="2200" dirty="0"/>
              <a:t>provides only CO2 &amp; H2O; </a:t>
            </a:r>
            <a:endParaRPr lang="en-US" sz="2200" dirty="0" smtClean="0"/>
          </a:p>
          <a:p>
            <a:pPr marL="0" indent="0">
              <a:buNone/>
            </a:pPr>
            <a:r>
              <a:rPr lang="en-US" sz="2200" dirty="0"/>
              <a:t>	</a:t>
            </a:r>
            <a:r>
              <a:rPr lang="en-US" sz="2200" dirty="0" smtClean="0"/>
              <a:t>IR‐cube </a:t>
            </a:r>
            <a:r>
              <a:rPr lang="en-US" sz="2200" dirty="0"/>
              <a:t>doesn’t measure CO</a:t>
            </a:r>
            <a:r>
              <a:rPr lang="en-US" sz="2200" dirty="0" smtClean="0"/>
              <a:t>.)</a:t>
            </a:r>
            <a:endParaRPr lang="en-US" sz="2200" dirty="0"/>
          </a:p>
          <a:p>
            <a:pPr lvl="1"/>
            <a:r>
              <a:rPr lang="en-US" dirty="0" smtClean="0"/>
              <a:t>Instrument alignment measurements</a:t>
            </a:r>
          </a:p>
          <a:p>
            <a:pPr lvl="1"/>
            <a:endParaRPr lang="en-US" dirty="0" smtClean="0"/>
          </a:p>
          <a:p>
            <a:r>
              <a:rPr lang="en-US" dirty="0" smtClean="0"/>
              <a:t>BIRA-IASB acts as the refere</a:t>
            </a:r>
            <a:r>
              <a:rPr lang="en-US" dirty="0"/>
              <a:t>e</a:t>
            </a:r>
            <a:endParaRPr lang="en-US" dirty="0" smtClean="0"/>
          </a:p>
        </p:txBody>
      </p:sp>
    </p:spTree>
    <p:extLst>
      <p:ext uri="{BB962C8B-B14F-4D97-AF65-F5344CB8AC3E}">
        <p14:creationId xmlns:p14="http://schemas.microsoft.com/office/powerpoint/2010/main" val="1413123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2"/>
            <a:r>
              <a:rPr lang="en-US" dirty="0"/>
              <a:t>TCCON and Vertex 70 ILS parameters are determined by HCl cell measurements. </a:t>
            </a:r>
            <a:endParaRPr lang="en-US" dirty="0" smtClean="0"/>
          </a:p>
          <a:p>
            <a:pPr lvl="2"/>
            <a:r>
              <a:rPr lang="en-US" dirty="0"/>
              <a:t>KIT and UoW retrieve ILS from water vapour band 7000‐7500 cm‐1 in open air, not from a cell.</a:t>
            </a:r>
            <a:endParaRPr lang="nl-BE" dirty="0"/>
          </a:p>
          <a:p>
            <a:pPr lvl="2"/>
            <a:r>
              <a:rPr lang="en-US" dirty="0"/>
              <a:t>Linefit is used to analyze the ILS parameters (ME and Phase error) for each instrument </a:t>
            </a:r>
            <a:endParaRPr lang="en-US" dirty="0" smtClean="0"/>
          </a:p>
          <a:p>
            <a:pPr lvl="2"/>
            <a:r>
              <a:rPr lang="en-US" dirty="0" smtClean="0"/>
              <a:t>RAL </a:t>
            </a:r>
            <a:r>
              <a:rPr lang="en-US" dirty="0"/>
              <a:t>has gas cell measurement only before instrument was shipped to Sodankylä and will do cell measurements again after the </a:t>
            </a:r>
            <a:r>
              <a:rPr lang="en-US" dirty="0" smtClean="0"/>
              <a:t>Sodankylä </a:t>
            </a:r>
            <a:r>
              <a:rPr lang="en-US" dirty="0"/>
              <a:t>campaign; it will provide FW model </a:t>
            </a:r>
            <a:r>
              <a:rPr lang="en-US" dirty="0" smtClean="0"/>
              <a:t>spectra convolved </a:t>
            </a:r>
            <a:r>
              <a:rPr lang="en-US" dirty="0"/>
              <a:t>with ILS measured electronically at start of campaign – to be compared with </a:t>
            </a:r>
            <a:r>
              <a:rPr lang="en-US" dirty="0" smtClean="0"/>
              <a:t>actual </a:t>
            </a:r>
            <a:r>
              <a:rPr lang="nl-BE" dirty="0" err="1" smtClean="0"/>
              <a:t>observed</a:t>
            </a:r>
            <a:r>
              <a:rPr lang="nl-BE" dirty="0" smtClean="0"/>
              <a:t> </a:t>
            </a:r>
            <a:r>
              <a:rPr lang="nl-BE" dirty="0"/>
              <a:t>spectra.</a:t>
            </a:r>
          </a:p>
          <a:p>
            <a:pPr marL="0" indent="0">
              <a:buNone/>
            </a:pPr>
            <a:r>
              <a:rPr lang="en-US" dirty="0"/>
              <a:t/>
            </a:r>
            <a:br>
              <a:rPr lang="en-US" dirty="0"/>
            </a:br>
            <a:endParaRPr lang="nl-BE" dirty="0"/>
          </a:p>
        </p:txBody>
      </p:sp>
      <p:sp>
        <p:nvSpPr>
          <p:cNvPr id="4" name="Title 1"/>
          <p:cNvSpPr txBox="1">
            <a:spLocks/>
          </p:cNvSpPr>
          <p:nvPr/>
        </p:nvSpPr>
        <p:spPr>
          <a:xfrm>
            <a:off x="251520" y="116632"/>
            <a:ext cx="8064896" cy="576064"/>
          </a:xfrm>
          <a:prstGeom prst="rect">
            <a:avLst/>
          </a:prstGeom>
        </p:spPr>
        <p:txBody>
          <a:bodyPr/>
          <a:lstStyle>
            <a:lvl1pPr algn="l" rtl="0" eaLnBrk="0" fontAlgn="base" hangingPunct="0">
              <a:spcBef>
                <a:spcPct val="0"/>
              </a:spcBef>
              <a:spcAft>
                <a:spcPct val="0"/>
              </a:spcAft>
              <a:defRPr sz="3400">
                <a:solidFill>
                  <a:srgbClr val="002060"/>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kern="0" dirty="0" smtClean="0"/>
              <a:t>Measurement &amp; intercomparison strategies</a:t>
            </a:r>
            <a:endParaRPr lang="en-US" sz="2400" kern="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6898" y="2636912"/>
            <a:ext cx="5436096" cy="4077072"/>
          </a:xfrm>
          <a:prstGeom prst="rect">
            <a:avLst/>
          </a:prstGeom>
        </p:spPr>
      </p:pic>
    </p:spTree>
    <p:extLst>
      <p:ext uri="{BB962C8B-B14F-4D97-AF65-F5344CB8AC3E}">
        <p14:creationId xmlns:p14="http://schemas.microsoft.com/office/powerpoint/2010/main" val="341298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769" t="3707" r="7464" b="5628"/>
          <a:stretch/>
        </p:blipFill>
        <p:spPr>
          <a:xfrm>
            <a:off x="4139952" y="836712"/>
            <a:ext cx="3838576" cy="5524500"/>
          </a:xfrm>
          <a:prstGeom prst="rect">
            <a:avLst/>
          </a:prstGeom>
        </p:spPr>
      </p:pic>
      <p:sp>
        <p:nvSpPr>
          <p:cNvPr id="2" name="Title 1"/>
          <p:cNvSpPr>
            <a:spLocks noGrp="1"/>
          </p:cNvSpPr>
          <p:nvPr>
            <p:ph type="title"/>
          </p:nvPr>
        </p:nvSpPr>
        <p:spPr/>
        <p:txBody>
          <a:bodyPr/>
          <a:lstStyle/>
          <a:p>
            <a:r>
              <a:rPr lang="en-US" dirty="0" smtClean="0"/>
              <a:t>Current status of the instruments</a:t>
            </a:r>
            <a:endParaRPr lang="en-US" dirty="0"/>
          </a:p>
        </p:txBody>
      </p:sp>
      <p:sp>
        <p:nvSpPr>
          <p:cNvPr id="3" name="Content Placeholder 2"/>
          <p:cNvSpPr>
            <a:spLocks noGrp="1"/>
          </p:cNvSpPr>
          <p:nvPr>
            <p:ph idx="1"/>
          </p:nvPr>
        </p:nvSpPr>
        <p:spPr/>
        <p:txBody>
          <a:bodyPr/>
          <a:lstStyle/>
          <a:p>
            <a:pPr marL="0" indent="0">
              <a:buNone/>
            </a:pPr>
            <a:r>
              <a:rPr lang="nl-BE" b="1" dirty="0" smtClean="0">
                <a:solidFill>
                  <a:srgbClr val="FF0000"/>
                </a:solidFill>
              </a:rPr>
              <a:t>TCCON </a:t>
            </a:r>
            <a:r>
              <a:rPr lang="nl-BE" b="1" dirty="0" err="1" smtClean="0">
                <a:solidFill>
                  <a:srgbClr val="FF0000"/>
                </a:solidFill>
              </a:rPr>
              <a:t>Bruker</a:t>
            </a:r>
            <a:r>
              <a:rPr lang="nl-BE" b="1" dirty="0" smtClean="0">
                <a:solidFill>
                  <a:srgbClr val="FF0000"/>
                </a:solidFill>
              </a:rPr>
              <a:t> 125HR</a:t>
            </a:r>
            <a:endParaRPr lang="nl-BE" b="1" dirty="0">
              <a:solidFill>
                <a:srgbClr val="FF0000"/>
              </a:solidFill>
            </a:endParaRPr>
          </a:p>
        </p:txBody>
      </p:sp>
      <p:sp>
        <p:nvSpPr>
          <p:cNvPr id="5" name="TextBox 4"/>
          <p:cNvSpPr txBox="1"/>
          <p:nvPr/>
        </p:nvSpPr>
        <p:spPr>
          <a:xfrm>
            <a:off x="8028384" y="1550255"/>
            <a:ext cx="720080" cy="369332"/>
          </a:xfrm>
          <a:prstGeom prst="rect">
            <a:avLst/>
          </a:prstGeom>
          <a:noFill/>
        </p:spPr>
        <p:txBody>
          <a:bodyPr wrap="square" rtlCol="0">
            <a:spAutoFit/>
          </a:bodyPr>
          <a:lstStyle/>
          <a:p>
            <a:r>
              <a:rPr lang="nl-BE" dirty="0" smtClean="0"/>
              <a:t>2%</a:t>
            </a:r>
            <a:endParaRPr lang="nl-BE" dirty="0"/>
          </a:p>
        </p:txBody>
      </p:sp>
      <p:sp>
        <p:nvSpPr>
          <p:cNvPr id="6" name="TextBox 5"/>
          <p:cNvSpPr txBox="1"/>
          <p:nvPr/>
        </p:nvSpPr>
        <p:spPr>
          <a:xfrm>
            <a:off x="7812360" y="5100136"/>
            <a:ext cx="1331640" cy="369332"/>
          </a:xfrm>
          <a:prstGeom prst="rect">
            <a:avLst/>
          </a:prstGeom>
          <a:noFill/>
        </p:spPr>
        <p:txBody>
          <a:bodyPr wrap="square" rtlCol="0">
            <a:spAutoFit/>
          </a:bodyPr>
          <a:lstStyle/>
          <a:p>
            <a:r>
              <a:rPr lang="nl-BE" dirty="0" smtClean="0"/>
              <a:t>&lt; 0.005rad</a:t>
            </a:r>
            <a:endParaRPr lang="nl-BE" dirty="0"/>
          </a:p>
        </p:txBody>
      </p:sp>
      <p:sp>
        <p:nvSpPr>
          <p:cNvPr id="8" name="TextBox 7"/>
          <p:cNvSpPr txBox="1"/>
          <p:nvPr/>
        </p:nvSpPr>
        <p:spPr>
          <a:xfrm>
            <a:off x="6059240" y="1135836"/>
            <a:ext cx="1440160" cy="276999"/>
          </a:xfrm>
          <a:prstGeom prst="rect">
            <a:avLst/>
          </a:prstGeom>
          <a:noFill/>
        </p:spPr>
        <p:txBody>
          <a:bodyPr wrap="square" rtlCol="0">
            <a:spAutoFit/>
          </a:bodyPr>
          <a:lstStyle/>
          <a:p>
            <a:r>
              <a:rPr lang="nl-BE" sz="1200" dirty="0">
                <a:solidFill>
                  <a:srgbClr val="FF66FF"/>
                </a:solidFill>
              </a:rPr>
              <a:t>b</a:t>
            </a:r>
            <a:r>
              <a:rPr lang="nl-BE" sz="1200" dirty="0" smtClean="0">
                <a:solidFill>
                  <a:srgbClr val="FF66FF"/>
                </a:solidFill>
              </a:rPr>
              <a:t>ad measurement</a:t>
            </a:r>
            <a:endParaRPr lang="nl-BE" sz="1200" dirty="0">
              <a:solidFill>
                <a:srgbClr val="FF66FF"/>
              </a:solidFill>
            </a:endParaRPr>
          </a:p>
        </p:txBody>
      </p:sp>
      <p:cxnSp>
        <p:nvCxnSpPr>
          <p:cNvPr id="10" name="Straight Arrow Connector 9"/>
          <p:cNvCxnSpPr/>
          <p:nvPr/>
        </p:nvCxnSpPr>
        <p:spPr>
          <a:xfrm>
            <a:off x="7001222" y="1393785"/>
            <a:ext cx="479128" cy="137420"/>
          </a:xfrm>
          <a:prstGeom prst="straightConnector1">
            <a:avLst/>
          </a:prstGeom>
          <a:ln w="19050">
            <a:solidFill>
              <a:srgbClr val="FF66FF"/>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335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3" name="Picture 9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8512" y="764704"/>
            <a:ext cx="4499992" cy="312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42" name="Picture 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764704"/>
            <a:ext cx="4536504" cy="3127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Current status of the instruments</a:t>
            </a:r>
            <a:endParaRPr lang="en-US" dirty="0"/>
          </a:p>
        </p:txBody>
      </p:sp>
      <p:sp>
        <p:nvSpPr>
          <p:cNvPr id="3" name="Content Placeholder 2"/>
          <p:cNvSpPr>
            <a:spLocks noGrp="1"/>
          </p:cNvSpPr>
          <p:nvPr>
            <p:ph idx="1"/>
          </p:nvPr>
        </p:nvSpPr>
        <p:spPr>
          <a:xfrm>
            <a:off x="7164288" y="4718262"/>
            <a:ext cx="1872208" cy="549304"/>
          </a:xfrm>
        </p:spPr>
        <p:txBody>
          <a:bodyPr/>
          <a:lstStyle/>
          <a:p>
            <a:pPr marL="0" indent="0">
              <a:buNone/>
            </a:pPr>
            <a:r>
              <a:rPr lang="nl-BE" b="1" dirty="0">
                <a:solidFill>
                  <a:srgbClr val="FF0000"/>
                </a:solidFill>
              </a:rPr>
              <a:t>Vertex </a:t>
            </a:r>
            <a:r>
              <a:rPr lang="nl-BE" b="1" dirty="0" smtClean="0">
                <a:solidFill>
                  <a:srgbClr val="FF0000"/>
                </a:solidFill>
              </a:rPr>
              <a:t>70</a:t>
            </a:r>
            <a:endParaRPr lang="nl-BE" b="1" dirty="0">
              <a:solidFill>
                <a:srgbClr val="FF0000"/>
              </a:solidFill>
            </a:endParaRPr>
          </a:p>
        </p:txBody>
      </p:sp>
      <p:sp>
        <p:nvSpPr>
          <p:cNvPr id="9" name="TextBox 8"/>
          <p:cNvSpPr txBox="1"/>
          <p:nvPr/>
        </p:nvSpPr>
        <p:spPr>
          <a:xfrm>
            <a:off x="1618816" y="2451649"/>
            <a:ext cx="6264696" cy="369332"/>
          </a:xfrm>
          <a:prstGeom prst="rect">
            <a:avLst/>
          </a:prstGeom>
          <a:solidFill>
            <a:srgbClr val="F9FEC6"/>
          </a:solidFill>
        </p:spPr>
        <p:txBody>
          <a:bodyPr wrap="square" rtlCol="0">
            <a:spAutoFit/>
          </a:bodyPr>
          <a:lstStyle/>
          <a:p>
            <a:r>
              <a:rPr lang="en-US" i="1" dirty="0" smtClean="0">
                <a:solidFill>
                  <a:srgbClr val="FF0000"/>
                </a:solidFill>
              </a:rPr>
              <a:t>Stable since the instrument left Bremen / Brussels !</a:t>
            </a:r>
            <a:endParaRPr lang="en-US" i="1" dirty="0">
              <a:solidFill>
                <a:srgbClr val="FF0000"/>
              </a:solidFill>
            </a:endParaRPr>
          </a:p>
        </p:txBody>
      </p:sp>
      <p:sp>
        <p:nvSpPr>
          <p:cNvPr id="12" name="TextBox 11"/>
          <p:cNvSpPr txBox="1"/>
          <p:nvPr/>
        </p:nvSpPr>
        <p:spPr>
          <a:xfrm>
            <a:off x="3635896" y="1066147"/>
            <a:ext cx="720080" cy="369332"/>
          </a:xfrm>
          <a:prstGeom prst="rect">
            <a:avLst/>
          </a:prstGeom>
          <a:noFill/>
        </p:spPr>
        <p:txBody>
          <a:bodyPr wrap="square" rtlCol="0">
            <a:spAutoFit/>
          </a:bodyPr>
          <a:lstStyle/>
          <a:p>
            <a:r>
              <a:rPr lang="nl-BE" dirty="0"/>
              <a:t>7</a:t>
            </a:r>
            <a:r>
              <a:rPr lang="nl-BE" dirty="0" smtClean="0"/>
              <a:t>%</a:t>
            </a:r>
            <a:endParaRPr lang="nl-BE" dirty="0"/>
          </a:p>
        </p:txBody>
      </p:sp>
      <p:sp>
        <p:nvSpPr>
          <p:cNvPr id="13" name="TextBox 12"/>
          <p:cNvSpPr txBox="1"/>
          <p:nvPr/>
        </p:nvSpPr>
        <p:spPr>
          <a:xfrm>
            <a:off x="539552" y="1578953"/>
            <a:ext cx="2088232" cy="646331"/>
          </a:xfrm>
          <a:prstGeom prst="rect">
            <a:avLst/>
          </a:prstGeom>
          <a:noFill/>
        </p:spPr>
        <p:txBody>
          <a:bodyPr wrap="square" rtlCol="0">
            <a:spAutoFit/>
          </a:bodyPr>
          <a:lstStyle/>
          <a:p>
            <a:r>
              <a:rPr lang="nl-BE" dirty="0" smtClean="0"/>
              <a:t>19/9/2016 </a:t>
            </a:r>
          </a:p>
          <a:p>
            <a:r>
              <a:rPr lang="nl-BE" dirty="0" smtClean="0"/>
              <a:t>before shipping</a:t>
            </a:r>
            <a:endParaRPr lang="nl-BE" dirty="0"/>
          </a:p>
        </p:txBody>
      </p:sp>
      <p:sp>
        <p:nvSpPr>
          <p:cNvPr id="15" name="TextBox 14"/>
          <p:cNvSpPr txBox="1"/>
          <p:nvPr/>
        </p:nvSpPr>
        <p:spPr>
          <a:xfrm>
            <a:off x="8244408" y="1076488"/>
            <a:ext cx="720080" cy="369332"/>
          </a:xfrm>
          <a:prstGeom prst="rect">
            <a:avLst/>
          </a:prstGeom>
          <a:noFill/>
        </p:spPr>
        <p:txBody>
          <a:bodyPr wrap="square" rtlCol="0">
            <a:spAutoFit/>
          </a:bodyPr>
          <a:lstStyle/>
          <a:p>
            <a:r>
              <a:rPr lang="nl-BE" dirty="0"/>
              <a:t>7</a:t>
            </a:r>
            <a:r>
              <a:rPr lang="nl-BE" dirty="0" smtClean="0"/>
              <a:t>%</a:t>
            </a:r>
            <a:endParaRPr lang="nl-BE" dirty="0"/>
          </a:p>
        </p:txBody>
      </p:sp>
      <p:sp>
        <p:nvSpPr>
          <p:cNvPr id="16" name="TextBox 15"/>
          <p:cNvSpPr txBox="1"/>
          <p:nvPr/>
        </p:nvSpPr>
        <p:spPr>
          <a:xfrm>
            <a:off x="5148064" y="1589294"/>
            <a:ext cx="2088232" cy="646331"/>
          </a:xfrm>
          <a:prstGeom prst="rect">
            <a:avLst/>
          </a:prstGeom>
          <a:noFill/>
        </p:spPr>
        <p:txBody>
          <a:bodyPr wrap="square" rtlCol="0">
            <a:spAutoFit/>
          </a:bodyPr>
          <a:lstStyle/>
          <a:p>
            <a:r>
              <a:rPr lang="nl-BE" dirty="0" smtClean="0"/>
              <a:t>22/4/2017</a:t>
            </a:r>
          </a:p>
          <a:p>
            <a:r>
              <a:rPr lang="nl-BE" dirty="0" smtClean="0"/>
              <a:t>@ Sodankyla</a:t>
            </a:r>
            <a:endParaRPr lang="nl-BE" dirty="0"/>
          </a:p>
        </p:txBody>
      </p:sp>
      <p:pic>
        <p:nvPicPr>
          <p:cNvPr id="2144" name="Picture 9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99792" y="3899148"/>
            <a:ext cx="4248472" cy="294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5868144" y="4046312"/>
            <a:ext cx="720080" cy="369332"/>
          </a:xfrm>
          <a:prstGeom prst="rect">
            <a:avLst/>
          </a:prstGeom>
          <a:noFill/>
        </p:spPr>
        <p:txBody>
          <a:bodyPr wrap="square" rtlCol="0">
            <a:spAutoFit/>
          </a:bodyPr>
          <a:lstStyle/>
          <a:p>
            <a:r>
              <a:rPr lang="nl-BE" dirty="0" smtClean="0"/>
              <a:t>2.8%</a:t>
            </a:r>
            <a:endParaRPr lang="nl-BE" dirty="0"/>
          </a:p>
        </p:txBody>
      </p:sp>
      <p:sp>
        <p:nvSpPr>
          <p:cNvPr id="19" name="TextBox 18"/>
          <p:cNvSpPr txBox="1"/>
          <p:nvPr/>
        </p:nvSpPr>
        <p:spPr>
          <a:xfrm>
            <a:off x="2987824" y="4559118"/>
            <a:ext cx="2088232" cy="646331"/>
          </a:xfrm>
          <a:prstGeom prst="rect">
            <a:avLst/>
          </a:prstGeom>
          <a:noFill/>
        </p:spPr>
        <p:txBody>
          <a:bodyPr wrap="square" rtlCol="0">
            <a:spAutoFit/>
          </a:bodyPr>
          <a:lstStyle/>
          <a:p>
            <a:r>
              <a:rPr lang="nl-BE" dirty="0" smtClean="0"/>
              <a:t>6/7/2017</a:t>
            </a:r>
          </a:p>
          <a:p>
            <a:r>
              <a:rPr lang="nl-BE" dirty="0" smtClean="0"/>
              <a:t>@ Sodankyla</a:t>
            </a:r>
            <a:endParaRPr lang="nl-BE" dirty="0"/>
          </a:p>
        </p:txBody>
      </p:sp>
      <p:sp>
        <p:nvSpPr>
          <p:cNvPr id="20" name="TextBox 19"/>
          <p:cNvSpPr txBox="1"/>
          <p:nvPr/>
        </p:nvSpPr>
        <p:spPr>
          <a:xfrm>
            <a:off x="35496" y="4697617"/>
            <a:ext cx="2808312" cy="923330"/>
          </a:xfrm>
          <a:prstGeom prst="rect">
            <a:avLst/>
          </a:prstGeom>
          <a:noFill/>
        </p:spPr>
        <p:txBody>
          <a:bodyPr wrap="square" rtlCol="0">
            <a:spAutoFit/>
          </a:bodyPr>
          <a:lstStyle/>
          <a:p>
            <a:r>
              <a:rPr lang="nl-BE" dirty="0" smtClean="0"/>
              <a:t>Introduce additional aperture stop</a:t>
            </a:r>
          </a:p>
          <a:p>
            <a:r>
              <a:rPr lang="nl-BE" dirty="0" smtClean="0"/>
              <a:t>= instrument modification</a:t>
            </a:r>
            <a:endParaRPr lang="nl-BE" dirty="0"/>
          </a:p>
        </p:txBody>
      </p:sp>
      <p:sp>
        <p:nvSpPr>
          <p:cNvPr id="10" name="Right Arrow 9"/>
          <p:cNvSpPr/>
          <p:nvPr/>
        </p:nvSpPr>
        <p:spPr>
          <a:xfrm>
            <a:off x="2303748" y="5020782"/>
            <a:ext cx="396044" cy="184667"/>
          </a:xfrm>
          <a:prstGeom prst="rightArrow">
            <a:avLst/>
          </a:prstGeom>
          <a:solidFill>
            <a:srgbClr val="B2FD9D"/>
          </a:solidFill>
          <a:ln>
            <a:solidFill>
              <a:srgbClr val="B2F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517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44"/>
                                        </p:tgtEl>
                                        <p:attrNameLst>
                                          <p:attrName>style.visibility</p:attrName>
                                        </p:attrNameLst>
                                      </p:cBhvr>
                                      <p:to>
                                        <p:strVal val="visible"/>
                                      </p:to>
                                    </p:set>
                                    <p:anim calcmode="lin" valueType="num">
                                      <p:cBhvr additive="base">
                                        <p:cTn id="28" dur="500" fill="hold"/>
                                        <p:tgtEl>
                                          <p:spTgt spid="2144"/>
                                        </p:tgtEl>
                                        <p:attrNameLst>
                                          <p:attrName>ppt_x</p:attrName>
                                        </p:attrNameLst>
                                      </p:cBhvr>
                                      <p:tavLst>
                                        <p:tav tm="0">
                                          <p:val>
                                            <p:strVal val="#ppt_x"/>
                                          </p:val>
                                        </p:tav>
                                        <p:tav tm="100000">
                                          <p:val>
                                            <p:strVal val="#ppt_x"/>
                                          </p:val>
                                        </p:tav>
                                      </p:tavLst>
                                    </p:anim>
                                    <p:anim calcmode="lin" valueType="num">
                                      <p:cBhvr additive="base">
                                        <p:cTn id="29" dur="500" fill="hold"/>
                                        <p:tgtEl>
                                          <p:spTgt spid="21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19" grpId="0"/>
      <p:bldP spid="20"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of the instruments</a:t>
            </a:r>
            <a:endParaRPr lang="en-US" dirty="0"/>
          </a:p>
        </p:txBody>
      </p:sp>
      <p:sp>
        <p:nvSpPr>
          <p:cNvPr id="3" name="Content Placeholder 2"/>
          <p:cNvSpPr>
            <a:spLocks noGrp="1"/>
          </p:cNvSpPr>
          <p:nvPr>
            <p:ph idx="1"/>
          </p:nvPr>
        </p:nvSpPr>
        <p:spPr>
          <a:xfrm>
            <a:off x="251520" y="764704"/>
            <a:ext cx="8640960" cy="432048"/>
          </a:xfrm>
        </p:spPr>
        <p:txBody>
          <a:bodyPr/>
          <a:lstStyle/>
          <a:p>
            <a:pPr marL="0" indent="0">
              <a:buNone/>
            </a:pPr>
            <a:r>
              <a:rPr lang="nl-BE" b="1" dirty="0" smtClean="0">
                <a:solidFill>
                  <a:srgbClr val="FF0000"/>
                </a:solidFill>
              </a:rPr>
              <a:t>EM27/SUN</a:t>
            </a:r>
            <a:endParaRPr lang="nl-BE" b="1" dirty="0">
              <a:solidFill>
                <a:srgbClr val="FF0000"/>
              </a:solidFill>
            </a:endParaRPr>
          </a:p>
        </p:txBody>
      </p:sp>
      <p:pic>
        <p:nvPicPr>
          <p:cNvPr id="8194" name="Picture 2" descr="IL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303" t="2220"/>
          <a:stretch/>
        </p:blipFill>
        <p:spPr bwMode="auto">
          <a:xfrm>
            <a:off x="1331640" y="1150144"/>
            <a:ext cx="7143097"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5940152" y="1619508"/>
            <a:ext cx="1008112" cy="369332"/>
          </a:xfrm>
          <a:prstGeom prst="rect">
            <a:avLst/>
          </a:prstGeom>
          <a:noFill/>
        </p:spPr>
        <p:txBody>
          <a:bodyPr wrap="square" rtlCol="0">
            <a:spAutoFit/>
          </a:bodyPr>
          <a:lstStyle/>
          <a:p>
            <a:r>
              <a:rPr lang="nl-BE" dirty="0" smtClean="0"/>
              <a:t>&lt; 0.5%</a:t>
            </a:r>
            <a:endParaRPr lang="nl-BE" dirty="0"/>
          </a:p>
        </p:txBody>
      </p:sp>
    </p:spTree>
    <p:extLst>
      <p:ext uri="{BB962C8B-B14F-4D97-AF65-F5344CB8AC3E}">
        <p14:creationId xmlns:p14="http://schemas.microsoft.com/office/powerpoint/2010/main" val="4954710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nl-BE" b="1" dirty="0">
                <a:solidFill>
                  <a:srgbClr val="FF0000"/>
                </a:solidFill>
              </a:rPr>
              <a:t>IR </a:t>
            </a:r>
            <a:r>
              <a:rPr lang="nl-BE" b="1" dirty="0" err="1">
                <a:solidFill>
                  <a:srgbClr val="FF0000"/>
                </a:solidFill>
              </a:rPr>
              <a:t>cube</a:t>
            </a:r>
            <a:endParaRPr lang="nl-BE" b="1" dirty="0">
              <a:solidFill>
                <a:srgbClr val="FF0000"/>
              </a:solidFill>
            </a:endParaRPr>
          </a:p>
        </p:txBody>
      </p:sp>
      <p:sp>
        <p:nvSpPr>
          <p:cNvPr id="4" name="Title 1"/>
          <p:cNvSpPr>
            <a:spLocks noGrp="1"/>
          </p:cNvSpPr>
          <p:nvPr>
            <p:ph type="title"/>
          </p:nvPr>
        </p:nvSpPr>
        <p:spPr/>
        <p:txBody>
          <a:bodyPr/>
          <a:lstStyle/>
          <a:p>
            <a:r>
              <a:rPr lang="en-US" dirty="0" smtClean="0"/>
              <a:t>Current status of the instruments</a:t>
            </a:r>
            <a:endParaRPr lang="en-US" dirty="0"/>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244"/>
          <a:stretch/>
        </p:blipFill>
        <p:spPr bwMode="auto">
          <a:xfrm>
            <a:off x="395536" y="1268760"/>
            <a:ext cx="8424936" cy="5108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07704" y="4509120"/>
            <a:ext cx="1008112" cy="369332"/>
          </a:xfrm>
          <a:prstGeom prst="rect">
            <a:avLst/>
          </a:prstGeom>
          <a:noFill/>
        </p:spPr>
        <p:txBody>
          <a:bodyPr wrap="square" rtlCol="0">
            <a:spAutoFit/>
          </a:bodyPr>
          <a:lstStyle/>
          <a:p>
            <a:r>
              <a:rPr lang="nl-BE" dirty="0" smtClean="0"/>
              <a:t>&lt; 5%</a:t>
            </a:r>
            <a:endParaRPr lang="nl-BE" dirty="0"/>
          </a:p>
        </p:txBody>
      </p:sp>
    </p:spTree>
    <p:extLst>
      <p:ext uri="{BB962C8B-B14F-4D97-AF65-F5344CB8AC3E}">
        <p14:creationId xmlns:p14="http://schemas.microsoft.com/office/powerpoint/2010/main" val="28414330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9592" y="1536184"/>
            <a:ext cx="2699009" cy="2180848"/>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1128817"/>
            <a:ext cx="4903991" cy="3693916"/>
          </a:xfrm>
          <a:prstGeom prst="rect">
            <a:avLst/>
          </a:prstGeom>
        </p:spPr>
      </p:pic>
      <p:sp>
        <p:nvSpPr>
          <p:cNvPr id="11" name="TextBox 10"/>
          <p:cNvSpPr txBox="1"/>
          <p:nvPr/>
        </p:nvSpPr>
        <p:spPr>
          <a:xfrm>
            <a:off x="827584" y="3861048"/>
            <a:ext cx="2856855" cy="1200329"/>
          </a:xfrm>
          <a:prstGeom prst="rect">
            <a:avLst/>
          </a:prstGeom>
          <a:noFill/>
        </p:spPr>
        <p:txBody>
          <a:bodyPr wrap="square" rtlCol="0">
            <a:spAutoFit/>
          </a:bodyPr>
          <a:lstStyle/>
          <a:p>
            <a:r>
              <a:rPr lang="en-GB" kern="0" dirty="0">
                <a:solidFill>
                  <a:srgbClr val="003D63"/>
                </a:solidFill>
                <a:latin typeface="+mj-lt"/>
              </a:rPr>
              <a:t>- ILS defined by electronic filter transmission</a:t>
            </a:r>
          </a:p>
          <a:p>
            <a:r>
              <a:rPr lang="en-GB" kern="0" dirty="0">
                <a:solidFill>
                  <a:srgbClr val="003D63"/>
                </a:solidFill>
                <a:latin typeface="+mj-lt"/>
              </a:rPr>
              <a:t>- Measured using an RF generator</a:t>
            </a:r>
            <a:r>
              <a:rPr lang="en-GB" dirty="0">
                <a:solidFill>
                  <a:srgbClr val="003D63"/>
                </a:solidFill>
                <a:latin typeface="+mj-lt"/>
              </a:rPr>
              <a:t> </a:t>
            </a:r>
          </a:p>
        </p:txBody>
      </p:sp>
      <p:sp>
        <p:nvSpPr>
          <p:cNvPr id="12" name="TextBox 11"/>
          <p:cNvSpPr txBox="1"/>
          <p:nvPr/>
        </p:nvSpPr>
        <p:spPr>
          <a:xfrm>
            <a:off x="3962134" y="4941168"/>
            <a:ext cx="5155059" cy="1477328"/>
          </a:xfrm>
          <a:prstGeom prst="rect">
            <a:avLst/>
          </a:prstGeom>
          <a:noFill/>
        </p:spPr>
        <p:txBody>
          <a:bodyPr wrap="square" rtlCol="0">
            <a:spAutoFit/>
          </a:bodyPr>
          <a:lstStyle/>
          <a:p>
            <a:r>
              <a:rPr lang="en-GB" kern="0" dirty="0" smtClean="0">
                <a:solidFill>
                  <a:srgbClr val="003D63"/>
                </a:solidFill>
                <a:latin typeface="+mj-lt"/>
              </a:rPr>
              <a:t>- Application </a:t>
            </a:r>
            <a:r>
              <a:rPr lang="en-GB" kern="0" dirty="0">
                <a:solidFill>
                  <a:srgbClr val="003D63"/>
                </a:solidFill>
                <a:latin typeface="+mj-lt"/>
              </a:rPr>
              <a:t>of ILS to the forward transmission model (FM) </a:t>
            </a:r>
            <a:endParaRPr lang="en-GB" kern="0" dirty="0" smtClean="0">
              <a:solidFill>
                <a:srgbClr val="003D63"/>
              </a:solidFill>
              <a:latin typeface="+mj-lt"/>
            </a:endParaRPr>
          </a:p>
          <a:p>
            <a:r>
              <a:rPr lang="en-GB" kern="0" dirty="0" smtClean="0">
                <a:solidFill>
                  <a:srgbClr val="003D63"/>
                </a:solidFill>
                <a:latin typeface="+mj-lt"/>
              </a:rPr>
              <a:t>- 20 mbar of Ethane , 10 cm cell </a:t>
            </a:r>
          </a:p>
          <a:p>
            <a:r>
              <a:rPr lang="en-GB" kern="0" dirty="0" smtClean="0">
                <a:solidFill>
                  <a:srgbClr val="003D63"/>
                </a:solidFill>
                <a:latin typeface="+mj-lt"/>
              </a:rPr>
              <a:t>- Note </a:t>
            </a:r>
            <a:r>
              <a:rPr lang="en-GB" kern="0" dirty="0">
                <a:solidFill>
                  <a:srgbClr val="003D63"/>
                </a:solidFill>
                <a:latin typeface="+mj-lt"/>
              </a:rPr>
              <a:t>the lack of spectroscopic data (taken from HITRAN2012)</a:t>
            </a:r>
            <a:endParaRPr lang="en-GB" dirty="0">
              <a:solidFill>
                <a:srgbClr val="003D63"/>
              </a:solidFill>
              <a:latin typeface="+mj-lt"/>
            </a:endParaRPr>
          </a:p>
        </p:txBody>
      </p:sp>
      <p:sp>
        <p:nvSpPr>
          <p:cNvPr id="10" name="Title 1"/>
          <p:cNvSpPr>
            <a:spLocks noGrp="1"/>
          </p:cNvSpPr>
          <p:nvPr>
            <p:ph type="title"/>
          </p:nvPr>
        </p:nvSpPr>
        <p:spPr/>
        <p:txBody>
          <a:bodyPr/>
          <a:lstStyle/>
          <a:p>
            <a:r>
              <a:rPr lang="en-US" dirty="0" smtClean="0"/>
              <a:t>Current status of the instruments</a:t>
            </a:r>
            <a:endParaRPr lang="en-US" dirty="0"/>
          </a:p>
        </p:txBody>
      </p:sp>
      <p:sp>
        <p:nvSpPr>
          <p:cNvPr id="3" name="TextBox 2"/>
          <p:cNvSpPr txBox="1"/>
          <p:nvPr/>
        </p:nvSpPr>
        <p:spPr>
          <a:xfrm>
            <a:off x="35516" y="868070"/>
            <a:ext cx="3168352" cy="461665"/>
          </a:xfrm>
          <a:prstGeom prst="rect">
            <a:avLst/>
          </a:prstGeom>
          <a:noFill/>
        </p:spPr>
        <p:txBody>
          <a:bodyPr wrap="square" rtlCol="0">
            <a:spAutoFit/>
          </a:bodyPr>
          <a:lstStyle/>
          <a:p>
            <a:pPr eaLnBrk="0" hangingPunct="0">
              <a:spcBef>
                <a:spcPct val="20000"/>
              </a:spcBef>
            </a:pPr>
            <a:r>
              <a:rPr lang="nl-BE" sz="2400" b="1" dirty="0">
                <a:solidFill>
                  <a:srgbClr val="FF0000"/>
                </a:solidFill>
                <a:latin typeface="+mj-lt"/>
              </a:rPr>
              <a:t>LHR</a:t>
            </a:r>
          </a:p>
        </p:txBody>
      </p:sp>
    </p:spTree>
    <p:extLst>
      <p:ext uri="{BB962C8B-B14F-4D97-AF65-F5344CB8AC3E}">
        <p14:creationId xmlns:p14="http://schemas.microsoft.com/office/powerpoint/2010/main" val="3790689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of the observations</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482" t="3139" r="1699" b="2710"/>
          <a:stretch/>
        </p:blipFill>
        <p:spPr>
          <a:xfrm>
            <a:off x="14288" y="1206499"/>
            <a:ext cx="9108504" cy="4750556"/>
          </a:xfrm>
          <a:prstGeom prst="rect">
            <a:avLst/>
          </a:prstGeom>
        </p:spPr>
      </p:pic>
    </p:spTree>
    <p:extLst>
      <p:ext uri="{BB962C8B-B14F-4D97-AF65-F5344CB8AC3E}">
        <p14:creationId xmlns:p14="http://schemas.microsoft.com/office/powerpoint/2010/main" val="1352639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XCO2</a:t>
            </a:r>
            <a:endParaRPr lang="nl-B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3" y="764704"/>
            <a:ext cx="9124701" cy="5130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785" y="5760839"/>
            <a:ext cx="4987904" cy="692497"/>
          </a:xfrm>
          <a:prstGeom prst="rect">
            <a:avLst/>
          </a:prstGeom>
          <a:noFill/>
        </p:spPr>
        <p:txBody>
          <a:bodyPr wrap="none" rtlCol="0">
            <a:spAutoFit/>
          </a:bodyPr>
          <a:lstStyle/>
          <a:p>
            <a:r>
              <a:rPr lang="nl-BE" sz="1300" dirty="0" smtClean="0">
                <a:solidFill>
                  <a:schemeClr val="accent5">
                    <a:lumMod val="50000"/>
                  </a:schemeClr>
                </a:solidFill>
              </a:rPr>
              <a:t>IRcube: new fiber cable installed for the solar tracker</a:t>
            </a:r>
          </a:p>
          <a:p>
            <a:r>
              <a:rPr lang="nl-BE" sz="1300" dirty="0" smtClean="0">
                <a:solidFill>
                  <a:srgbClr val="16AF01"/>
                </a:solidFill>
              </a:rPr>
              <a:t>Vertex 70: installation of additional aperture in the parallel beam</a:t>
            </a:r>
          </a:p>
          <a:p>
            <a:r>
              <a:rPr lang="nl-BE" sz="1300" dirty="0" smtClean="0">
                <a:solidFill>
                  <a:srgbClr val="FF33CC"/>
                </a:solidFill>
              </a:rPr>
              <a:t>EM27/SUN: a priori change from KA to SOD to TCCON map files</a:t>
            </a:r>
            <a:endParaRPr lang="nl-BE" sz="1300" dirty="0">
              <a:solidFill>
                <a:srgbClr val="FF33CC"/>
              </a:solidFill>
            </a:endParaRPr>
          </a:p>
        </p:txBody>
      </p:sp>
    </p:spTree>
    <p:extLst>
      <p:ext uri="{BB962C8B-B14F-4D97-AF65-F5344CB8AC3E}">
        <p14:creationId xmlns:p14="http://schemas.microsoft.com/office/powerpoint/2010/main" val="20257610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XCO2</a:t>
            </a: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475656" y="777404"/>
            <a:ext cx="6072236" cy="6072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428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objectives &amp; implementation</a:t>
            </a:r>
            <a:endParaRPr lang="en-US" dirty="0"/>
          </a:p>
        </p:txBody>
      </p:sp>
      <p:sp>
        <p:nvSpPr>
          <p:cNvPr id="3" name="Content Placeholder 2"/>
          <p:cNvSpPr>
            <a:spLocks noGrp="1"/>
          </p:cNvSpPr>
          <p:nvPr>
            <p:ph idx="1"/>
          </p:nvPr>
        </p:nvSpPr>
        <p:spPr>
          <a:xfrm>
            <a:off x="251520" y="908720"/>
            <a:ext cx="8640960" cy="5400600"/>
          </a:xfrm>
        </p:spPr>
        <p:txBody>
          <a:bodyPr/>
          <a:lstStyle/>
          <a:p>
            <a:pPr eaLnBrk="1" hangingPunct="1">
              <a:spcBef>
                <a:spcPct val="0"/>
              </a:spcBef>
              <a:buFontTx/>
              <a:buNone/>
            </a:pPr>
            <a:r>
              <a:rPr lang="en-GB" altLang="nl-BE" sz="2200" dirty="0" smtClean="0"/>
              <a:t>Assess characteristics of instruments in their capability to provide precise GHG column measurements, and that are cheaper and more mobile than the standard TCCON instrument</a:t>
            </a:r>
          </a:p>
          <a:p>
            <a:pPr eaLnBrk="1" hangingPunct="1">
              <a:spcBef>
                <a:spcPct val="0"/>
              </a:spcBef>
              <a:buFontTx/>
              <a:buNone/>
            </a:pPr>
            <a:endParaRPr lang="en-GB" altLang="nl-BE" sz="2200" dirty="0" smtClean="0"/>
          </a:p>
          <a:p>
            <a:pPr eaLnBrk="1" hangingPunct="1">
              <a:spcBef>
                <a:spcPct val="0"/>
              </a:spcBef>
              <a:buFontTx/>
              <a:buNone/>
            </a:pPr>
            <a:r>
              <a:rPr lang="en-GB" altLang="nl-BE" sz="2200" dirty="0" smtClean="0"/>
              <a:t>Perform </a:t>
            </a:r>
            <a:r>
              <a:rPr lang="en-GB" altLang="nl-BE" sz="2200" dirty="0"/>
              <a:t>an intercomparison of </a:t>
            </a:r>
            <a:r>
              <a:rPr lang="en-GB" altLang="nl-BE" sz="2200" dirty="0" smtClean="0"/>
              <a:t>simultaneously measured </a:t>
            </a:r>
            <a:r>
              <a:rPr lang="en-GB" altLang="nl-BE" sz="2200" dirty="0"/>
              <a:t>total </a:t>
            </a:r>
            <a:r>
              <a:rPr lang="en-GB" altLang="nl-BE" sz="2200" dirty="0" smtClean="0"/>
              <a:t>column  concentrations of </a:t>
            </a:r>
            <a:r>
              <a:rPr lang="en-GB" altLang="nl-BE" sz="2200" dirty="0"/>
              <a:t>a few GHG (CO</a:t>
            </a:r>
            <a:r>
              <a:rPr lang="en-GB" altLang="nl-BE" sz="2200" baseline="-25000" dirty="0"/>
              <a:t>2</a:t>
            </a:r>
            <a:r>
              <a:rPr lang="en-GB" altLang="nl-BE" sz="2200" dirty="0"/>
              <a:t>, CH</a:t>
            </a:r>
            <a:r>
              <a:rPr lang="en-GB" altLang="nl-BE" sz="2200" baseline="-25000" dirty="0"/>
              <a:t>4</a:t>
            </a:r>
            <a:r>
              <a:rPr lang="en-GB" altLang="nl-BE" sz="2200" dirty="0"/>
              <a:t>, CO) using several different </a:t>
            </a:r>
            <a:r>
              <a:rPr lang="en-GB" altLang="nl-BE" sz="2200" dirty="0" smtClean="0"/>
              <a:t>portable low-cost spectrometric instruments colocated at </a:t>
            </a:r>
            <a:r>
              <a:rPr lang="en-GB" altLang="nl-BE" sz="2200" dirty="0"/>
              <a:t>a </a:t>
            </a:r>
            <a:r>
              <a:rPr lang="en-GB" altLang="nl-BE" sz="2200" dirty="0" smtClean="0"/>
              <a:t>TCCON site, covering all seasons</a:t>
            </a:r>
          </a:p>
          <a:p>
            <a:pPr eaLnBrk="1" hangingPunct="1">
              <a:spcBef>
                <a:spcPct val="0"/>
              </a:spcBef>
              <a:buNone/>
            </a:pPr>
            <a:endParaRPr lang="en-GB" i="1" dirty="0" smtClean="0"/>
          </a:p>
          <a:p>
            <a:pPr eaLnBrk="1" hangingPunct="1">
              <a:spcBef>
                <a:spcPct val="0"/>
              </a:spcBef>
            </a:pPr>
            <a:r>
              <a:rPr lang="en-GB" sz="2200" i="1" dirty="0" smtClean="0"/>
              <a:t>Chosen TCCON site = Sodankylä </a:t>
            </a:r>
          </a:p>
          <a:p>
            <a:pPr marL="0" indent="0" eaLnBrk="1" hangingPunct="1">
              <a:spcBef>
                <a:spcPct val="0"/>
              </a:spcBef>
              <a:buNone/>
            </a:pPr>
            <a:r>
              <a:rPr lang="en-GB" sz="2200" i="1" dirty="0" smtClean="0"/>
              <a:t>@ </a:t>
            </a:r>
            <a:r>
              <a:rPr lang="en-GB" sz="2200" i="1" dirty="0"/>
              <a:t>67.37°N, </a:t>
            </a:r>
            <a:r>
              <a:rPr lang="en-GB" sz="2200" i="1" dirty="0" smtClean="0"/>
              <a:t>26.63°E</a:t>
            </a:r>
          </a:p>
          <a:p>
            <a:pPr eaLnBrk="1" hangingPunct="1">
              <a:spcBef>
                <a:spcPct val="0"/>
              </a:spcBef>
            </a:pPr>
            <a:endParaRPr lang="en-GB" sz="2200" i="1" dirty="0"/>
          </a:p>
          <a:p>
            <a:pPr eaLnBrk="1" hangingPunct="1">
              <a:spcBef>
                <a:spcPct val="0"/>
              </a:spcBef>
            </a:pPr>
            <a:r>
              <a:rPr lang="en-GB" sz="2200" i="1" dirty="0" smtClean="0"/>
              <a:t>In-situ vertical profiles of GHG are </a:t>
            </a:r>
          </a:p>
          <a:p>
            <a:pPr marL="0" indent="0" eaLnBrk="1" hangingPunct="1">
              <a:spcBef>
                <a:spcPct val="0"/>
              </a:spcBef>
              <a:buNone/>
            </a:pPr>
            <a:r>
              <a:rPr lang="en-GB" sz="2200" i="1" dirty="0" smtClean="0"/>
              <a:t>provided by regular AirCore launches </a:t>
            </a:r>
          </a:p>
          <a:p>
            <a:pPr eaLnBrk="1" hangingPunct="1">
              <a:spcBef>
                <a:spcPct val="0"/>
              </a:spcBef>
              <a:buFontTx/>
              <a:buNone/>
            </a:pPr>
            <a:endParaRPr lang="en-GB" dirty="0" smtClean="0"/>
          </a:p>
          <a:p>
            <a:pPr eaLnBrk="1" hangingPunct="1">
              <a:spcBef>
                <a:spcPct val="0"/>
              </a:spcBef>
              <a:buFontTx/>
              <a:buNone/>
            </a:pPr>
            <a:endParaRPr lang="en-GB" i="1" dirty="0" smtClean="0"/>
          </a:p>
          <a:p>
            <a:pPr eaLnBrk="1" hangingPunct="1">
              <a:spcBef>
                <a:spcPct val="0"/>
              </a:spcBef>
              <a:buFontTx/>
              <a:buNone/>
            </a:pPr>
            <a:endParaRPr lang="en-GB" i="1" dirty="0" smtClean="0"/>
          </a:p>
          <a:p>
            <a:pPr eaLnBrk="1" hangingPunct="1">
              <a:spcBef>
                <a:spcPct val="0"/>
              </a:spcBef>
              <a:buFontTx/>
              <a:buNone/>
            </a:pPr>
            <a:endParaRPr lang="en-GB" dirty="0" smtClean="0"/>
          </a:p>
          <a:p>
            <a:pPr eaLnBrk="1" hangingPunct="1">
              <a:spcBef>
                <a:spcPct val="0"/>
              </a:spcBef>
              <a:buFontTx/>
              <a:buNone/>
            </a:pPr>
            <a:endParaRPr lang="nl-BE" dirty="0"/>
          </a:p>
        </p:txBody>
      </p:sp>
      <p:pic>
        <p:nvPicPr>
          <p:cNvPr id="4" name="Picture 3" descr="Sodankyla.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4293094"/>
            <a:ext cx="3224287" cy="205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385363" y="2301057"/>
            <a:ext cx="216024" cy="36004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846271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XCO2</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64704"/>
            <a:ext cx="6120680" cy="610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5846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57348"/>
            <a:ext cx="6086078" cy="608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392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XCH4</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149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42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XCH4</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64704"/>
            <a:ext cx="6048672" cy="6076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42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XCH4</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490" y="764704"/>
            <a:ext cx="610023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0475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XCH4</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75" y="764704"/>
            <a:ext cx="609329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30475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 y="764704"/>
            <a:ext cx="910825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42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64704"/>
            <a:ext cx="6093296"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624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265" y="764704"/>
            <a:ext cx="6092071" cy="6105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27864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a:t>
            </a:r>
            <a:r>
              <a:rPr lang="nl-BE" dirty="0"/>
              <a:t>– XCO</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5" y="761822"/>
            <a:ext cx="6103121" cy="609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215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partners &amp; funding</a:t>
            </a:r>
            <a:endParaRPr lang="en-US" dirty="0"/>
          </a:p>
        </p:txBody>
      </p:sp>
      <p:sp>
        <p:nvSpPr>
          <p:cNvPr id="3" name="Content Placeholder 2"/>
          <p:cNvSpPr>
            <a:spLocks noGrp="1"/>
          </p:cNvSpPr>
          <p:nvPr>
            <p:ph idx="1"/>
          </p:nvPr>
        </p:nvSpPr>
        <p:spPr/>
        <p:txBody>
          <a:bodyPr/>
          <a:lstStyle/>
          <a:p>
            <a:pPr eaLnBrk="1" hangingPunct="1"/>
            <a:r>
              <a:rPr lang="en-US" sz="2000" b="1" dirty="0" smtClean="0"/>
              <a:t>J. Notholt, </a:t>
            </a:r>
            <a:r>
              <a:rPr lang="de-DE" sz="2000" dirty="0" smtClean="0"/>
              <a:t>C. Petri (</a:t>
            </a:r>
            <a:r>
              <a:rPr lang="de-DE" altLang="nl-BE" sz="2000" dirty="0" smtClean="0"/>
              <a:t>University </a:t>
            </a:r>
            <a:r>
              <a:rPr lang="de-DE" altLang="nl-BE" sz="2000" dirty="0" err="1"/>
              <a:t>of</a:t>
            </a:r>
            <a:r>
              <a:rPr lang="de-DE" altLang="nl-BE" sz="2000" dirty="0"/>
              <a:t> Bremen, </a:t>
            </a:r>
            <a:r>
              <a:rPr lang="de-DE" altLang="nl-BE" sz="2000" dirty="0" smtClean="0"/>
              <a:t>IUP</a:t>
            </a:r>
            <a:r>
              <a:rPr lang="de-DE" altLang="nl-BE" sz="2000" dirty="0"/>
              <a:t>)</a:t>
            </a:r>
            <a:endParaRPr lang="en-US" sz="2000" dirty="0" smtClean="0"/>
          </a:p>
          <a:p>
            <a:r>
              <a:rPr lang="en-US" sz="2000" dirty="0" smtClean="0"/>
              <a:t>M. De Mazière, C. Hermans, F. Scolas, M. K. Sha </a:t>
            </a:r>
            <a:r>
              <a:rPr lang="de-DE" altLang="nl-BE" sz="2000" dirty="0" smtClean="0"/>
              <a:t>(Royal </a:t>
            </a:r>
            <a:r>
              <a:rPr lang="de-DE" altLang="nl-BE" sz="2000" dirty="0" err="1"/>
              <a:t>Belgian</a:t>
            </a:r>
            <a:r>
              <a:rPr lang="de-DE" altLang="nl-BE" sz="2000" dirty="0"/>
              <a:t> Institute </a:t>
            </a:r>
            <a:r>
              <a:rPr lang="de-DE" altLang="nl-BE" sz="2000" dirty="0" err="1"/>
              <a:t>for</a:t>
            </a:r>
            <a:r>
              <a:rPr lang="de-DE" altLang="nl-BE" sz="2000" dirty="0"/>
              <a:t> Space </a:t>
            </a:r>
            <a:r>
              <a:rPr lang="de-DE" altLang="nl-BE" sz="2000" dirty="0" err="1" smtClean="0"/>
              <a:t>Aeronomy</a:t>
            </a:r>
            <a:r>
              <a:rPr lang="de-DE" altLang="nl-BE" sz="2000" dirty="0" smtClean="0"/>
              <a:t>)</a:t>
            </a:r>
          </a:p>
          <a:p>
            <a:pPr eaLnBrk="1" hangingPunct="1">
              <a:spcBef>
                <a:spcPct val="0"/>
              </a:spcBef>
            </a:pPr>
            <a:r>
              <a:rPr lang="de-DE" altLang="nl-BE" sz="2000" dirty="0"/>
              <a:t>R. </a:t>
            </a:r>
            <a:r>
              <a:rPr lang="de-DE" altLang="nl-BE" sz="2000" dirty="0" err="1"/>
              <a:t>Kivi</a:t>
            </a:r>
            <a:r>
              <a:rPr lang="de-DE" altLang="nl-BE" sz="2000" dirty="0"/>
              <a:t>, P. </a:t>
            </a:r>
            <a:r>
              <a:rPr lang="de-DE" altLang="nl-BE" sz="2000" dirty="0" err="1"/>
              <a:t>Heikkinen</a:t>
            </a:r>
            <a:r>
              <a:rPr lang="de-DE" altLang="nl-BE" sz="2000" dirty="0"/>
              <a:t>, </a:t>
            </a:r>
            <a:r>
              <a:rPr lang="de-DE" altLang="nl-BE" sz="2000" dirty="0" err="1"/>
              <a:t>Finnish</a:t>
            </a:r>
            <a:r>
              <a:rPr lang="de-DE" altLang="nl-BE" sz="2000" dirty="0"/>
              <a:t> </a:t>
            </a:r>
            <a:r>
              <a:rPr lang="de-DE" altLang="nl-BE" sz="2000" dirty="0" err="1"/>
              <a:t>Meteorological</a:t>
            </a:r>
            <a:r>
              <a:rPr lang="de-DE" altLang="nl-BE" sz="2000" dirty="0"/>
              <a:t> Institute</a:t>
            </a:r>
          </a:p>
          <a:p>
            <a:pPr eaLnBrk="1" hangingPunct="1">
              <a:spcBef>
                <a:spcPct val="0"/>
              </a:spcBef>
            </a:pPr>
            <a:r>
              <a:rPr lang="de-DE" altLang="nl-BE" sz="2000" dirty="0"/>
              <a:t>T. Blumenstock, F. Hase, Q. Tu (Karlsruhe Institute </a:t>
            </a:r>
            <a:r>
              <a:rPr lang="de-DE" altLang="nl-BE" sz="2000" dirty="0" err="1"/>
              <a:t>of</a:t>
            </a:r>
            <a:r>
              <a:rPr lang="de-DE" altLang="nl-BE" sz="2000" dirty="0"/>
              <a:t> Technology)</a:t>
            </a:r>
          </a:p>
          <a:p>
            <a:pPr eaLnBrk="1" hangingPunct="1">
              <a:spcBef>
                <a:spcPct val="0"/>
              </a:spcBef>
            </a:pPr>
            <a:r>
              <a:rPr lang="de-DE" altLang="nl-BE" sz="2000" dirty="0"/>
              <a:t>N. </a:t>
            </a:r>
            <a:r>
              <a:rPr lang="de-DE" altLang="nl-BE" sz="2000" dirty="0" smtClean="0"/>
              <a:t>Jones, </a:t>
            </a:r>
            <a:r>
              <a:rPr lang="de-DE" altLang="nl-BE" sz="2000" dirty="0"/>
              <a:t>D. </a:t>
            </a:r>
            <a:r>
              <a:rPr lang="de-DE" altLang="nl-BE" sz="2000" dirty="0" smtClean="0"/>
              <a:t>Griffith (</a:t>
            </a:r>
            <a:r>
              <a:rPr lang="de-DE" altLang="nl-BE" sz="2000" dirty="0"/>
              <a:t>U. Wollongong)</a:t>
            </a:r>
          </a:p>
          <a:p>
            <a:pPr eaLnBrk="1" hangingPunct="1">
              <a:spcBef>
                <a:spcPct val="0"/>
              </a:spcBef>
            </a:pPr>
            <a:r>
              <a:rPr lang="de-DE" altLang="nl-BE" sz="2000" dirty="0"/>
              <a:t>D. Weidmann, A. Hoffmann, M. </a:t>
            </a:r>
            <a:r>
              <a:rPr lang="de-DE" altLang="nl-BE" sz="2000" dirty="0" err="1"/>
              <a:t>Huebner</a:t>
            </a:r>
            <a:r>
              <a:rPr lang="de-DE" altLang="nl-BE" sz="2000" dirty="0"/>
              <a:t> (Rutherford Appleton Lab)</a:t>
            </a:r>
          </a:p>
          <a:p>
            <a:pPr eaLnBrk="1" hangingPunct="1">
              <a:spcBef>
                <a:spcPct val="0"/>
              </a:spcBef>
            </a:pPr>
            <a:r>
              <a:rPr lang="de-DE" altLang="nl-BE" sz="2000" dirty="0"/>
              <a:t>H. </a:t>
            </a:r>
            <a:r>
              <a:rPr lang="de-DE" altLang="nl-BE" sz="2000" dirty="0" smtClean="0"/>
              <a:t>Chen, </a:t>
            </a:r>
            <a:r>
              <a:rPr lang="nl-BE" sz="2000" dirty="0"/>
              <a:t>Joram </a:t>
            </a:r>
            <a:r>
              <a:rPr lang="nl-BE" sz="2000" dirty="0" err="1"/>
              <a:t>Hooghiem</a:t>
            </a:r>
            <a:r>
              <a:rPr lang="de-DE" altLang="nl-BE" sz="2000" dirty="0" smtClean="0"/>
              <a:t> </a:t>
            </a:r>
            <a:r>
              <a:rPr lang="de-DE" altLang="nl-BE" sz="2000" dirty="0"/>
              <a:t>(University </a:t>
            </a:r>
            <a:r>
              <a:rPr lang="de-DE" altLang="nl-BE" sz="2000" dirty="0" err="1"/>
              <a:t>of</a:t>
            </a:r>
            <a:r>
              <a:rPr lang="de-DE" altLang="nl-BE" sz="2000" dirty="0"/>
              <a:t> Groningen) </a:t>
            </a:r>
          </a:p>
          <a:p>
            <a:pPr marL="0" indent="0">
              <a:buNone/>
            </a:pPr>
            <a:endParaRPr lang="nl-BE" dirty="0" smtClean="0"/>
          </a:p>
          <a:p>
            <a:pPr marL="0" indent="0">
              <a:buNone/>
            </a:pPr>
            <a:r>
              <a:rPr lang="nl-BE" sz="2000" dirty="0" smtClean="0"/>
              <a:t>Project </a:t>
            </a:r>
            <a:r>
              <a:rPr lang="nl-BE" sz="2000" dirty="0" err="1" smtClean="0"/>
              <a:t>duration</a:t>
            </a:r>
            <a:r>
              <a:rPr lang="nl-BE" sz="2000" dirty="0" smtClean="0"/>
              <a:t>: August 2016 </a:t>
            </a:r>
            <a:r>
              <a:rPr lang="nl-BE" sz="2000" dirty="0" smtClean="0">
                <a:sym typeface="Symbol"/>
              </a:rPr>
              <a:t></a:t>
            </a:r>
            <a:r>
              <a:rPr lang="nl-BE" sz="2000" dirty="0" smtClean="0"/>
              <a:t> end Jan. 2018</a:t>
            </a:r>
          </a:p>
          <a:p>
            <a:pPr marL="0" indent="0">
              <a:buNone/>
            </a:pPr>
            <a:r>
              <a:rPr lang="nl-BE" sz="2000" dirty="0" err="1" smtClean="0"/>
              <a:t>Funded</a:t>
            </a:r>
            <a:r>
              <a:rPr lang="nl-BE" sz="2000" dirty="0" smtClean="0"/>
              <a:t> </a:t>
            </a:r>
            <a:r>
              <a:rPr lang="nl-BE" sz="2000" dirty="0" err="1" smtClean="0"/>
              <a:t>by</a:t>
            </a:r>
            <a:r>
              <a:rPr lang="nl-BE" sz="2000" dirty="0" smtClean="0"/>
              <a:t> ESA, </a:t>
            </a:r>
            <a:r>
              <a:rPr lang="nl-BE" sz="2000" dirty="0"/>
              <a:t>T</a:t>
            </a:r>
            <a:r>
              <a:rPr lang="nl-BE" sz="2000" dirty="0" smtClean="0"/>
              <a:t>echnical </a:t>
            </a:r>
            <a:r>
              <a:rPr lang="nl-BE" sz="2000" dirty="0" err="1" smtClean="0"/>
              <a:t>Officer</a:t>
            </a:r>
            <a:r>
              <a:rPr lang="nl-BE" sz="2000" dirty="0" smtClean="0"/>
              <a:t> : A. </a:t>
            </a:r>
            <a:r>
              <a:rPr lang="nl-BE" sz="2000" dirty="0" err="1" smtClean="0"/>
              <a:t>Dehn</a:t>
            </a:r>
            <a:r>
              <a:rPr lang="nl-BE" sz="2000" dirty="0" smtClean="0"/>
              <a:t> </a:t>
            </a:r>
          </a:p>
          <a:p>
            <a:pPr marL="0" indent="0">
              <a:buNone/>
            </a:pPr>
            <a:r>
              <a:rPr lang="nl-BE" sz="2000" dirty="0" err="1" smtClean="0"/>
              <a:t>assisted</a:t>
            </a:r>
            <a:r>
              <a:rPr lang="nl-BE" sz="2000" dirty="0" smtClean="0"/>
              <a:t> </a:t>
            </a:r>
            <a:r>
              <a:rPr lang="nl-BE" sz="2000" dirty="0" err="1" smtClean="0"/>
              <a:t>by</a:t>
            </a:r>
            <a:r>
              <a:rPr lang="nl-BE" sz="2000" dirty="0" smtClean="0"/>
              <a:t> P. </a:t>
            </a:r>
            <a:r>
              <a:rPr lang="nl-BE" sz="2000" dirty="0" err="1" smtClean="0"/>
              <a:t>Castracane</a:t>
            </a:r>
            <a:endParaRPr lang="nl-BE"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1109" y="5085184"/>
            <a:ext cx="2945069" cy="13335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974"/>
          <a:stretch/>
        </p:blipFill>
        <p:spPr>
          <a:xfrm>
            <a:off x="2664" y="2234041"/>
            <a:ext cx="9144000" cy="4665261"/>
          </a:xfrm>
          <a:prstGeom prst="rect">
            <a:avLst/>
          </a:prstGeom>
        </p:spPr>
      </p:pic>
    </p:spTree>
    <p:extLst>
      <p:ext uri="{BB962C8B-B14F-4D97-AF65-F5344CB8AC3E}">
        <p14:creationId xmlns:p14="http://schemas.microsoft.com/office/powerpoint/2010/main" val="277357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XAir</a:t>
            </a:r>
            <a:endParaRPr lang="nl-BE"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7" y="736997"/>
            <a:ext cx="9133533" cy="5128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785" y="5823736"/>
            <a:ext cx="9132215" cy="646331"/>
          </a:xfrm>
          <a:prstGeom prst="rect">
            <a:avLst/>
          </a:prstGeom>
          <a:noFill/>
        </p:spPr>
        <p:txBody>
          <a:bodyPr wrap="square" rtlCol="0">
            <a:spAutoFit/>
          </a:bodyPr>
          <a:lstStyle/>
          <a:p>
            <a:pPr algn="just"/>
            <a:r>
              <a:rPr lang="nl-BE" sz="1200" b="1" dirty="0" smtClean="0"/>
              <a:t>Xair</a:t>
            </a:r>
            <a:r>
              <a:rPr lang="nl-BE" sz="1200" dirty="0" smtClean="0"/>
              <a:t> is a measure of the instrument performance and is calculated from the O2 total column and ground pressure measured independently.The deviation of Xair value (~0.98) from unity is mostly due to spectroscopic errors.</a:t>
            </a:r>
          </a:p>
          <a:p>
            <a:pPr algn="just"/>
            <a:r>
              <a:rPr lang="nl-BE" sz="1200" dirty="0" smtClean="0"/>
              <a:t>IRcube shows a higher bias pointing towards a retrieval error. Vertex 70 shows much better match after instrument modification.</a:t>
            </a:r>
            <a:endParaRPr lang="nl-BE" sz="1200" dirty="0"/>
          </a:p>
        </p:txBody>
      </p:sp>
    </p:spTree>
    <p:extLst>
      <p:ext uri="{BB962C8B-B14F-4D97-AF65-F5344CB8AC3E}">
        <p14:creationId xmlns:p14="http://schemas.microsoft.com/office/powerpoint/2010/main" val="4576240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XAir</a:t>
            </a:r>
            <a:endParaRPr lang="nl-BE"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55468"/>
            <a:ext cx="6102532" cy="610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5352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XAir</a:t>
            </a:r>
            <a:endParaRPr lang="nl-B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258" y="755468"/>
            <a:ext cx="6102532" cy="610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5352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XAir</a:t>
            </a:r>
            <a:endParaRPr lang="nl-B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764704"/>
            <a:ext cx="6109133" cy="608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5535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Comparison results - summary</a:t>
            </a:r>
            <a:endParaRPr lang="nl-BE" dirty="0"/>
          </a:p>
        </p:txBody>
      </p:sp>
      <p:sp>
        <p:nvSpPr>
          <p:cNvPr id="3" name="TextBox 2"/>
          <p:cNvSpPr txBox="1"/>
          <p:nvPr/>
        </p:nvSpPr>
        <p:spPr>
          <a:xfrm>
            <a:off x="0" y="747220"/>
            <a:ext cx="9144000" cy="5355312"/>
          </a:xfrm>
          <a:prstGeom prst="rect">
            <a:avLst/>
          </a:prstGeom>
          <a:noFill/>
        </p:spPr>
        <p:txBody>
          <a:bodyPr wrap="square" rtlCol="0">
            <a:spAutoFit/>
          </a:bodyPr>
          <a:lstStyle/>
          <a:p>
            <a:pPr algn="just"/>
            <a:r>
              <a:rPr lang="nl-BE" dirty="0" smtClean="0"/>
              <a:t>Most instruments have been operating well since their deployment. Except two technical interventions (1) for IRcube to replace the broken optical fiber cable in April and (2) Vertex 70 had an instrument modification in July thereby improving the instrumental line shape. Nine AirCore launches made.</a:t>
            </a:r>
          </a:p>
          <a:p>
            <a:pPr algn="just"/>
            <a:r>
              <a:rPr lang="nl-BE" b="1" dirty="0" smtClean="0"/>
              <a:t>LHR</a:t>
            </a:r>
            <a:r>
              <a:rPr lang="nl-BE" dirty="0" smtClean="0"/>
              <a:t>: Large discrepancies (very high bias) in the Xgas values with diurnal variability relative to the TCCON. The instrument and retrieval teams are investigating the possible causes of these biases (note: homemade relatively new </a:t>
            </a:r>
            <a:r>
              <a:rPr lang="nl-BE" dirty="0"/>
              <a:t>instrument, first deployment in the field, new retrieval </a:t>
            </a:r>
            <a:r>
              <a:rPr lang="nl-BE" dirty="0" smtClean="0"/>
              <a:t>software).</a:t>
            </a:r>
          </a:p>
          <a:p>
            <a:pPr algn="just"/>
            <a:r>
              <a:rPr lang="nl-BE" b="1" dirty="0" smtClean="0"/>
              <a:t>Vertex70</a:t>
            </a:r>
            <a:r>
              <a:rPr lang="nl-BE" dirty="0" smtClean="0"/>
              <a:t>: Instrument modification (introduction of smaller aperture ~2 cm in the parallel light beam) helped to improve the ILS and subsequently the retrieved Xgas values.</a:t>
            </a:r>
          </a:p>
          <a:p>
            <a:pPr algn="just"/>
            <a:r>
              <a:rPr lang="nl-BE" b="1" dirty="0" smtClean="0"/>
              <a:t>IRcube</a:t>
            </a:r>
            <a:r>
              <a:rPr lang="nl-BE" dirty="0" smtClean="0"/>
              <a:t>: Stable ILS during the campaign, optical fiber cable broke shortly after deployment. Cable was replaced in April. The March data is a bit off pointing towards alignment issues. </a:t>
            </a:r>
          </a:p>
          <a:p>
            <a:pPr algn="just"/>
            <a:r>
              <a:rPr lang="nl-BE" b="1" dirty="0" smtClean="0"/>
              <a:t>EM27/SUN</a:t>
            </a:r>
            <a:r>
              <a:rPr lang="nl-BE" dirty="0" smtClean="0"/>
              <a:t>: Stable ILS during the campaign, XCO2 and XCH4 values are scaled with the pre-determined values derived from comparison measurements performed w.r.t another TCCON at Karlsruhe. Biases in the Xgas values are very small relative to the TCCON. However a small seasonality is observed in the Xgas plots. The August data is processed with TCCON a priori profile whereas the other months are processed with Karlsruhe WACCM apriori. XCH4 plots show the influence of apriori on the retrieval.</a:t>
            </a:r>
            <a:endParaRPr lang="nl-BE" dirty="0"/>
          </a:p>
        </p:txBody>
      </p:sp>
    </p:spTree>
    <p:extLst>
      <p:ext uri="{BB962C8B-B14F-4D97-AF65-F5344CB8AC3E}">
        <p14:creationId xmlns:p14="http://schemas.microsoft.com/office/powerpoint/2010/main" val="40030433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600" dirty="0" smtClean="0"/>
              <a:t>Comparison results – TCCON vs TCCONLR</a:t>
            </a:r>
            <a:endParaRPr lang="nl-BE" sz="2600" dirty="0"/>
          </a:p>
        </p:txBody>
      </p:sp>
      <p:sp>
        <p:nvSpPr>
          <p:cNvPr id="4" name="Content Placeholder 2"/>
          <p:cNvSpPr>
            <a:spLocks noGrp="1"/>
          </p:cNvSpPr>
          <p:nvPr>
            <p:ph idx="1"/>
          </p:nvPr>
        </p:nvSpPr>
        <p:spPr>
          <a:xfrm>
            <a:off x="251520" y="836712"/>
            <a:ext cx="8892480" cy="5544616"/>
          </a:xfrm>
        </p:spPr>
        <p:txBody>
          <a:bodyPr/>
          <a:lstStyle/>
          <a:p>
            <a:pPr>
              <a:buFont typeface="Wingdings" panose="05000000000000000000" pitchFamily="2" charset="2"/>
              <a:buChar char="Ø"/>
            </a:pPr>
            <a:r>
              <a:rPr lang="en-US" dirty="0" smtClean="0"/>
              <a:t>TCCON data (0.02 cm</a:t>
            </a:r>
            <a:r>
              <a:rPr lang="en-US" baseline="30000" dirty="0" smtClean="0"/>
              <a:t>-1</a:t>
            </a:r>
            <a:r>
              <a:rPr lang="en-US" dirty="0" smtClean="0"/>
              <a:t>) standard processed using </a:t>
            </a:r>
            <a:r>
              <a:rPr lang="en-US" dirty="0" smtClean="0">
                <a:solidFill>
                  <a:srgbClr val="FF0000"/>
                </a:solidFill>
              </a:rPr>
              <a:t>GGG2014</a:t>
            </a:r>
            <a:r>
              <a:rPr lang="en-US" dirty="0" smtClean="0"/>
              <a:t>, common P/T surface data and vertical profile, daily apriori vmr profile, </a:t>
            </a:r>
            <a:r>
              <a:rPr lang="en-US" dirty="0" smtClean="0">
                <a:solidFill>
                  <a:srgbClr val="FF0000"/>
                </a:solidFill>
              </a:rPr>
              <a:t>G.Toon assembled linelist</a:t>
            </a:r>
            <a:r>
              <a:rPr lang="en-US" dirty="0" smtClean="0"/>
              <a:t>, </a:t>
            </a:r>
            <a:r>
              <a:rPr lang="en-US" dirty="0" smtClean="0">
                <a:solidFill>
                  <a:srgbClr val="FF0000"/>
                </a:solidFill>
              </a:rPr>
              <a:t>TCCON microwindows</a:t>
            </a:r>
            <a:r>
              <a:rPr lang="en-US" dirty="0" smtClean="0"/>
              <a:t>, </a:t>
            </a:r>
            <a:r>
              <a:rPr lang="en-US" dirty="0" smtClean="0">
                <a:solidFill>
                  <a:srgbClr val="FF0000"/>
                </a:solidFill>
              </a:rPr>
              <a:t>ILS not taken into account in retrieval</a:t>
            </a:r>
            <a:r>
              <a:rPr lang="en-US" dirty="0" smtClean="0">
                <a:solidFill>
                  <a:schemeClr val="tx1"/>
                </a:solidFill>
              </a:rPr>
              <a:t>.</a:t>
            </a:r>
            <a:r>
              <a:rPr lang="en-US" dirty="0" smtClean="0"/>
              <a:t> </a:t>
            </a:r>
          </a:p>
          <a:p>
            <a:pPr>
              <a:buFont typeface="Wingdings" panose="05000000000000000000" pitchFamily="2" charset="2"/>
              <a:buChar char="Ø"/>
            </a:pPr>
            <a:r>
              <a:rPr lang="en-US" dirty="0" smtClean="0"/>
              <a:t>TCCONLR data (0.5 cm</a:t>
            </a:r>
            <a:r>
              <a:rPr lang="en-US" baseline="30000" dirty="0" smtClean="0"/>
              <a:t>-1</a:t>
            </a:r>
            <a:r>
              <a:rPr lang="en-US" dirty="0" smtClean="0"/>
              <a:t>) processed using </a:t>
            </a:r>
            <a:r>
              <a:rPr lang="en-US" dirty="0" smtClean="0">
                <a:solidFill>
                  <a:srgbClr val="FF0000"/>
                </a:solidFill>
              </a:rPr>
              <a:t>PROFFIT</a:t>
            </a:r>
            <a:r>
              <a:rPr lang="en-US" dirty="0" smtClean="0"/>
              <a:t> scaling retrieval</a:t>
            </a:r>
            <a:r>
              <a:rPr lang="en-US" dirty="0"/>
              <a:t>, common P/T surface data and vertical </a:t>
            </a:r>
            <a:r>
              <a:rPr lang="en-US" dirty="0" smtClean="0"/>
              <a:t>profile, daily apriori vmr profile, </a:t>
            </a:r>
            <a:r>
              <a:rPr lang="en-US" dirty="0" smtClean="0">
                <a:solidFill>
                  <a:srgbClr val="FF0000"/>
                </a:solidFill>
              </a:rPr>
              <a:t>F. Hase assembled linelist</a:t>
            </a:r>
            <a:r>
              <a:rPr lang="en-US" dirty="0" smtClean="0"/>
              <a:t>, </a:t>
            </a:r>
            <a:r>
              <a:rPr lang="en-US" dirty="0" smtClean="0">
                <a:solidFill>
                  <a:srgbClr val="FF0000"/>
                </a:solidFill>
              </a:rPr>
              <a:t>PROFFIT microwindows</a:t>
            </a:r>
            <a:r>
              <a:rPr lang="en-US" dirty="0" smtClean="0"/>
              <a:t>, ILS taken into account in retrieval – however ILS assumed as ideal at 0.5 cm-1. </a:t>
            </a:r>
          </a:p>
        </p:txBody>
      </p:sp>
    </p:spTree>
    <p:extLst>
      <p:ext uri="{BB962C8B-B14F-4D97-AF65-F5344CB8AC3E}">
        <p14:creationId xmlns:p14="http://schemas.microsoft.com/office/powerpoint/2010/main" val="14447709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smtClean="0"/>
              <a:t>Comparison results XCO2 – TCCON vs TCCONLR</a:t>
            </a:r>
            <a:endParaRPr lang="nl-BE"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1797954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a:t>Comparison results XCO2 – TCCON vs TCCONLR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931294"/>
            <a:ext cx="4287439" cy="38670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08720"/>
            <a:ext cx="4287439" cy="3867032"/>
          </a:xfrm>
          <a:prstGeom prst="rect">
            <a:avLst/>
          </a:prstGeom>
        </p:spPr>
      </p:pic>
    </p:spTree>
    <p:extLst>
      <p:ext uri="{BB962C8B-B14F-4D97-AF65-F5344CB8AC3E}">
        <p14:creationId xmlns:p14="http://schemas.microsoft.com/office/powerpoint/2010/main" val="878483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a:t>Comparison results </a:t>
            </a:r>
            <a:r>
              <a:rPr lang="nl-BE" sz="2400" dirty="0" smtClean="0"/>
              <a:t>XCH4 </a:t>
            </a:r>
            <a:r>
              <a:rPr lang="nl-BE" sz="2400" dirty="0"/>
              <a:t>– TCCON vs TCCONLR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222735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a:t>Comparison results </a:t>
            </a:r>
            <a:r>
              <a:rPr lang="nl-BE" sz="2400" dirty="0" smtClean="0"/>
              <a:t>XCH4 </a:t>
            </a:r>
            <a:r>
              <a:rPr lang="nl-BE" sz="2400" dirty="0"/>
              <a:t>– TCCON vs TCCONLR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74744"/>
            <a:ext cx="4320480" cy="389683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980728"/>
            <a:ext cx="4320480" cy="3896833"/>
          </a:xfrm>
          <a:prstGeom prst="rect">
            <a:avLst/>
          </a:prstGeom>
        </p:spPr>
      </p:pic>
    </p:spTree>
    <p:extLst>
      <p:ext uri="{BB962C8B-B14F-4D97-AF65-F5344CB8AC3E}">
        <p14:creationId xmlns:p14="http://schemas.microsoft.com/office/powerpoint/2010/main" val="309921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t="31291" b="18036"/>
          <a:stretch/>
        </p:blipFill>
        <p:spPr>
          <a:xfrm>
            <a:off x="35496" y="961678"/>
            <a:ext cx="9094650" cy="3456384"/>
          </a:xfrm>
        </p:spPr>
      </p:pic>
      <p:sp>
        <p:nvSpPr>
          <p:cNvPr id="2" name="Title 1"/>
          <p:cNvSpPr>
            <a:spLocks noGrp="1"/>
          </p:cNvSpPr>
          <p:nvPr>
            <p:ph type="title"/>
          </p:nvPr>
        </p:nvSpPr>
        <p:spPr/>
        <p:txBody>
          <a:bodyPr/>
          <a:lstStyle/>
          <a:p>
            <a:r>
              <a:rPr lang="nl-BE" dirty="0" smtClean="0"/>
              <a:t>Project timeline</a:t>
            </a:r>
            <a:endParaRPr lang="nl-BE" dirty="0"/>
          </a:p>
        </p:txBody>
      </p:sp>
      <p:grpSp>
        <p:nvGrpSpPr>
          <p:cNvPr id="7" name="Group 6"/>
          <p:cNvGrpSpPr/>
          <p:nvPr/>
        </p:nvGrpSpPr>
        <p:grpSpPr>
          <a:xfrm>
            <a:off x="1298144" y="2996952"/>
            <a:ext cx="7522328" cy="3890382"/>
            <a:chOff x="1298144" y="2996952"/>
            <a:chExt cx="7522328" cy="3890382"/>
          </a:xfrm>
        </p:grpSpPr>
        <p:sp>
          <p:nvSpPr>
            <p:cNvPr id="14" name="Rounded Rectangle 13"/>
            <p:cNvSpPr/>
            <p:nvPr/>
          </p:nvSpPr>
          <p:spPr>
            <a:xfrm>
              <a:off x="1298144" y="4471189"/>
              <a:ext cx="7488832" cy="2416145"/>
            </a:xfrm>
            <a:prstGeom prst="roundRect">
              <a:avLst/>
            </a:prstGeom>
            <a:solidFill>
              <a:srgbClr val="B2FD9D"/>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ounded Rectangle 5"/>
            <p:cNvSpPr/>
            <p:nvPr/>
          </p:nvSpPr>
          <p:spPr>
            <a:xfrm>
              <a:off x="3347864" y="2996952"/>
              <a:ext cx="5184576" cy="100811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8" name="Straight Connector 7"/>
            <p:cNvCxnSpPr/>
            <p:nvPr/>
          </p:nvCxnSpPr>
          <p:spPr>
            <a:xfrm flipH="1">
              <a:off x="1547663" y="4005064"/>
              <a:ext cx="1800201" cy="432048"/>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532441" y="4005064"/>
              <a:ext cx="288031" cy="682149"/>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1547663" y="4596239"/>
              <a:ext cx="7056785" cy="2166044"/>
            </a:xfrm>
            <a:prstGeom prst="rect">
              <a:avLst/>
            </a:prstGeom>
          </p:spPr>
        </p:pic>
      </p:grpSp>
    </p:spTree>
    <p:extLst>
      <p:ext uri="{BB962C8B-B14F-4D97-AF65-F5344CB8AC3E}">
        <p14:creationId xmlns:p14="http://schemas.microsoft.com/office/powerpoint/2010/main" val="384901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a:t>Comparison results </a:t>
            </a:r>
            <a:r>
              <a:rPr lang="nl-BE" sz="2400" dirty="0" smtClean="0"/>
              <a:t>XCO </a:t>
            </a:r>
            <a:r>
              <a:rPr lang="nl-BE" sz="2400" dirty="0"/>
              <a:t>– TCCON vs TCCONLR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28"/>
            <a:ext cx="9144000" cy="5225143"/>
          </a:xfrm>
          <a:prstGeom prst="rect">
            <a:avLst/>
          </a:prstGeom>
        </p:spPr>
      </p:pic>
    </p:spTree>
    <p:extLst>
      <p:ext uri="{BB962C8B-B14F-4D97-AF65-F5344CB8AC3E}">
        <p14:creationId xmlns:p14="http://schemas.microsoft.com/office/powerpoint/2010/main" val="1039154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a:t>Comparison results </a:t>
            </a:r>
            <a:r>
              <a:rPr lang="nl-BE" sz="2400" dirty="0" smtClean="0"/>
              <a:t>XCO </a:t>
            </a:r>
            <a:r>
              <a:rPr lang="nl-BE" sz="2400" dirty="0"/>
              <a:t>– TCCON vs TCCONLR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0952" y="893986"/>
            <a:ext cx="4337742" cy="391240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908720"/>
            <a:ext cx="4337742" cy="3912402"/>
          </a:xfrm>
          <a:prstGeom prst="rect">
            <a:avLst/>
          </a:prstGeom>
        </p:spPr>
      </p:pic>
    </p:spTree>
    <p:extLst>
      <p:ext uri="{BB962C8B-B14F-4D97-AF65-F5344CB8AC3E}">
        <p14:creationId xmlns:p14="http://schemas.microsoft.com/office/powerpoint/2010/main" val="20257523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Next steps</a:t>
            </a:r>
            <a:endParaRPr lang="nl-BE" dirty="0"/>
          </a:p>
        </p:txBody>
      </p:sp>
      <p:sp>
        <p:nvSpPr>
          <p:cNvPr id="3" name="Content Placeholder 2"/>
          <p:cNvSpPr>
            <a:spLocks noGrp="1"/>
          </p:cNvSpPr>
          <p:nvPr>
            <p:ph idx="1"/>
          </p:nvPr>
        </p:nvSpPr>
        <p:spPr>
          <a:xfrm>
            <a:off x="251520" y="836712"/>
            <a:ext cx="8892480" cy="5544616"/>
          </a:xfrm>
        </p:spPr>
        <p:txBody>
          <a:bodyPr/>
          <a:lstStyle/>
          <a:p>
            <a:pPr>
              <a:buFont typeface="Wingdings" panose="05000000000000000000" pitchFamily="2" charset="2"/>
              <a:buChar char="Ø"/>
            </a:pPr>
            <a:r>
              <a:rPr lang="nl-BE" dirty="0" smtClean="0"/>
              <a:t>Comparison of retrieval results for the whole campaign</a:t>
            </a:r>
          </a:p>
          <a:p>
            <a:pPr marL="0" indent="0">
              <a:buNone/>
            </a:pPr>
            <a:r>
              <a:rPr lang="nl-BE" dirty="0" smtClean="0">
                <a:sym typeface="Symbol"/>
              </a:rPr>
              <a:t></a:t>
            </a:r>
            <a:r>
              <a:rPr lang="nl-BE" dirty="0" smtClean="0"/>
              <a:t> Determination of calibration factors w.r.t TCCON</a:t>
            </a:r>
          </a:p>
          <a:p>
            <a:pPr>
              <a:buFont typeface="Symbol" pitchFamily="18" charset="2"/>
              <a:buChar char="®"/>
            </a:pPr>
            <a:r>
              <a:rPr lang="nl-BE" dirty="0" smtClean="0"/>
              <a:t> Verify calibration of remote sensing instruments w.r.t the AirCore</a:t>
            </a:r>
          </a:p>
          <a:p>
            <a:pPr>
              <a:buFont typeface="Symbol" pitchFamily="18" charset="2"/>
              <a:buChar char="®"/>
            </a:pPr>
            <a:r>
              <a:rPr lang="nl-BE" dirty="0"/>
              <a:t> </a:t>
            </a:r>
            <a:r>
              <a:rPr lang="nl-BE" dirty="0" smtClean="0"/>
              <a:t>Identify sources, understand, and correct the biases observed with the instruments</a:t>
            </a:r>
            <a:endParaRPr lang="nl-BE" dirty="0"/>
          </a:p>
          <a:p>
            <a:pPr>
              <a:buFont typeface="Wingdings" panose="05000000000000000000" pitchFamily="2" charset="2"/>
              <a:buChar char="Ø"/>
            </a:pPr>
            <a:r>
              <a:rPr lang="nl-BE" dirty="0" smtClean="0"/>
              <a:t>Provide a significant dataset of GHG measurements which can be used for satellite validation purposes</a:t>
            </a:r>
          </a:p>
          <a:p>
            <a:pPr>
              <a:buFont typeface="Wingdings" panose="05000000000000000000" pitchFamily="2" charset="2"/>
              <a:buChar char="Ø"/>
            </a:pPr>
            <a:r>
              <a:rPr lang="nl-BE" dirty="0" smtClean="0"/>
              <a:t>Provide a guideline for further development of new observation sites to complement the TCCON network and provide better support for the validation of existing and future satellite missions</a:t>
            </a:r>
            <a:endParaRPr lang="nl-BE" dirty="0"/>
          </a:p>
        </p:txBody>
      </p:sp>
    </p:spTree>
    <p:extLst>
      <p:ext uri="{BB962C8B-B14F-4D97-AF65-F5344CB8AC3E}">
        <p14:creationId xmlns:p14="http://schemas.microsoft.com/office/powerpoint/2010/main" val="12093010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Next Steps</a:t>
            </a:r>
            <a:endParaRPr lang="nl-BE" dirty="0"/>
          </a:p>
        </p:txBody>
      </p:sp>
      <p:sp>
        <p:nvSpPr>
          <p:cNvPr id="4" name="Content Placeholder 2"/>
          <p:cNvSpPr>
            <a:spLocks noGrp="1"/>
          </p:cNvSpPr>
          <p:nvPr>
            <p:ph idx="1"/>
          </p:nvPr>
        </p:nvSpPr>
        <p:spPr>
          <a:xfrm>
            <a:off x="251520" y="836712"/>
            <a:ext cx="8892480" cy="5544616"/>
          </a:xfrm>
        </p:spPr>
        <p:txBody>
          <a:bodyPr/>
          <a:lstStyle/>
          <a:p>
            <a:pPr>
              <a:buFont typeface="Wingdings" panose="05000000000000000000" pitchFamily="2" charset="2"/>
              <a:buChar char="Ø"/>
            </a:pPr>
            <a:r>
              <a:rPr lang="nl-BE" dirty="0" smtClean="0"/>
              <a:t>Extension of the campaign in 2018</a:t>
            </a:r>
          </a:p>
          <a:p>
            <a:pPr>
              <a:buFont typeface="Wingdings" panose="05000000000000000000" pitchFamily="2" charset="2"/>
              <a:buChar char="Ø"/>
            </a:pPr>
            <a:r>
              <a:rPr lang="nl-BE" dirty="0" smtClean="0"/>
              <a:t>Stay at Sodankyla </a:t>
            </a:r>
          </a:p>
          <a:p>
            <a:pPr>
              <a:buFont typeface="Wingdings" panose="05000000000000000000" pitchFamily="2" charset="2"/>
              <a:buChar char="Ø"/>
            </a:pPr>
            <a:r>
              <a:rPr lang="nl-BE" dirty="0" smtClean="0"/>
              <a:t>Add InSb species ... </a:t>
            </a:r>
            <a:r>
              <a:rPr lang="nl-BE" dirty="0"/>
              <a:t>i</a:t>
            </a:r>
            <a:r>
              <a:rPr lang="nl-BE" dirty="0" smtClean="0"/>
              <a:t>n particular HCHO</a:t>
            </a:r>
          </a:p>
          <a:p>
            <a:pPr>
              <a:buFont typeface="Wingdings" panose="05000000000000000000" pitchFamily="2" charset="2"/>
              <a:buChar char="Ø"/>
            </a:pPr>
            <a:r>
              <a:rPr lang="nl-BE" dirty="0" smtClean="0"/>
              <a:t>Perform more low resolution measurements with TCCON instrument</a:t>
            </a:r>
          </a:p>
          <a:p>
            <a:pPr>
              <a:buFont typeface="Wingdings" panose="05000000000000000000" pitchFamily="2" charset="2"/>
              <a:buChar char="Ø"/>
            </a:pPr>
            <a:r>
              <a:rPr lang="nl-BE" dirty="0" smtClean="0"/>
              <a:t>Add retrieval of CH4 in the 2.3 µm band same as S5P</a:t>
            </a:r>
          </a:p>
          <a:p>
            <a:pPr>
              <a:buFont typeface="Wingdings" panose="05000000000000000000" pitchFamily="2" charset="2"/>
              <a:buChar char="Ø"/>
            </a:pPr>
            <a:r>
              <a:rPr lang="nl-BE" dirty="0" smtClean="0"/>
              <a:t>Exchange spectra and do a round-robin intercomparison</a:t>
            </a:r>
          </a:p>
          <a:p>
            <a:pPr>
              <a:buFont typeface="Wingdings" panose="05000000000000000000" pitchFamily="2" charset="2"/>
              <a:buChar char="Ø"/>
            </a:pPr>
            <a:endParaRPr lang="nl-BE" dirty="0" smtClean="0"/>
          </a:p>
        </p:txBody>
      </p:sp>
    </p:spTree>
    <p:extLst>
      <p:ext uri="{BB962C8B-B14F-4D97-AF65-F5344CB8AC3E}">
        <p14:creationId xmlns:p14="http://schemas.microsoft.com/office/powerpoint/2010/main" val="30137586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Access to information, data and results</a:t>
            </a:r>
            <a:endParaRPr lang="en-US" sz="2800" dirty="0"/>
          </a:p>
        </p:txBody>
      </p:sp>
      <p:sp>
        <p:nvSpPr>
          <p:cNvPr id="3" name="Content Placeholder 2"/>
          <p:cNvSpPr>
            <a:spLocks noGrp="1"/>
          </p:cNvSpPr>
          <p:nvPr>
            <p:ph idx="1"/>
          </p:nvPr>
        </p:nvSpPr>
        <p:spPr>
          <a:xfrm>
            <a:off x="251520" y="764704"/>
            <a:ext cx="8640960" cy="2520280"/>
          </a:xfrm>
        </p:spPr>
        <p:txBody>
          <a:bodyPr/>
          <a:lstStyle/>
          <a:p>
            <a:pPr marL="0" indent="0">
              <a:buNone/>
            </a:pPr>
            <a:r>
              <a:rPr lang="nl-BE" sz="2200" dirty="0" smtClean="0">
                <a:hlinkClick r:id="rId2"/>
              </a:rPr>
              <a:t>http://frm4ghg.aeronomie.be</a:t>
            </a:r>
            <a:endParaRPr lang="nl-BE" sz="2200" dirty="0" smtClean="0"/>
          </a:p>
          <a:p>
            <a:pPr>
              <a:buFont typeface="Symbol" pitchFamily="18" charset="2"/>
              <a:buChar char="®"/>
            </a:pPr>
            <a:r>
              <a:rPr lang="en-US" sz="2200" dirty="0" smtClean="0"/>
              <a:t>Results (for now for internal use only)</a:t>
            </a:r>
          </a:p>
          <a:p>
            <a:pPr>
              <a:buFont typeface="Symbol" pitchFamily="18" charset="2"/>
              <a:buChar char="®"/>
            </a:pPr>
            <a:r>
              <a:rPr lang="en-US" sz="2200" dirty="0" smtClean="0"/>
              <a:t>Outreach</a:t>
            </a:r>
          </a:p>
          <a:p>
            <a:pPr>
              <a:buFont typeface="Symbol" pitchFamily="18" charset="2"/>
              <a:buChar char="®"/>
            </a:pPr>
            <a:r>
              <a:rPr lang="en-US" sz="2200" dirty="0" smtClean="0"/>
              <a:t>Pictures</a:t>
            </a:r>
          </a:p>
          <a:p>
            <a:pPr>
              <a:buFont typeface="Symbol" pitchFamily="18" charset="2"/>
              <a:buChar char="®"/>
            </a:pPr>
            <a:r>
              <a:rPr lang="en-US" sz="2200" dirty="0" smtClean="0"/>
              <a:t>Campaign</a:t>
            </a:r>
            <a:r>
              <a:rPr lang="nl-BE" sz="2200" dirty="0" smtClean="0"/>
              <a:t> blog</a:t>
            </a:r>
          </a:p>
          <a:p>
            <a:pPr>
              <a:buFont typeface="Symbol" pitchFamily="18" charset="2"/>
              <a:buChar char="®"/>
            </a:pPr>
            <a:r>
              <a:rPr lang="en-US" sz="2200" dirty="0"/>
              <a:t>Follow us on twitter: #</a:t>
            </a:r>
            <a:r>
              <a:rPr lang="en-US" sz="2200" dirty="0" smtClean="0"/>
              <a:t>frm4ghg</a:t>
            </a:r>
            <a:endParaRPr lang="nl-BE" sz="2200" dirty="0"/>
          </a:p>
        </p:txBody>
      </p:sp>
      <p:grpSp>
        <p:nvGrpSpPr>
          <p:cNvPr id="9" name="Group 8"/>
          <p:cNvGrpSpPr/>
          <p:nvPr/>
        </p:nvGrpSpPr>
        <p:grpSpPr>
          <a:xfrm>
            <a:off x="221349" y="3241551"/>
            <a:ext cx="8652773" cy="3174827"/>
            <a:chOff x="221349" y="3241551"/>
            <a:chExt cx="8652773" cy="3174827"/>
          </a:xfrm>
        </p:grpSpPr>
        <p:grpSp>
          <p:nvGrpSpPr>
            <p:cNvPr id="6" name="Group 5"/>
            <p:cNvGrpSpPr/>
            <p:nvPr/>
          </p:nvGrpSpPr>
          <p:grpSpPr>
            <a:xfrm>
              <a:off x="221349" y="3241551"/>
              <a:ext cx="8652773" cy="3174827"/>
              <a:chOff x="240402" y="1441621"/>
              <a:chExt cx="8652773" cy="3174827"/>
            </a:xfrm>
          </p:grpSpPr>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25" y="1441621"/>
                <a:ext cx="8642350" cy="3174827"/>
              </a:xfrm>
              <a:prstGeom prst="rect">
                <a:avLst/>
              </a:prstGeom>
            </p:spPr>
          </p:pic>
          <p:sp>
            <p:nvSpPr>
              <p:cNvPr id="4" name="TextBox 3"/>
              <p:cNvSpPr txBox="1"/>
              <p:nvPr/>
            </p:nvSpPr>
            <p:spPr>
              <a:xfrm>
                <a:off x="240402" y="1536276"/>
                <a:ext cx="8496944" cy="769441"/>
              </a:xfrm>
              <a:prstGeom prst="rect">
                <a:avLst/>
              </a:prstGeom>
              <a:noFill/>
            </p:spPr>
            <p:txBody>
              <a:bodyPr wrap="square" rtlCol="0">
                <a:spAutoFit/>
              </a:bodyPr>
              <a:lstStyle/>
              <a:p>
                <a:pPr algn="ctr"/>
                <a:r>
                  <a:rPr lang="en-US" sz="4400" b="1" dirty="0" smtClean="0">
                    <a:solidFill>
                      <a:schemeClr val="bg1"/>
                    </a:solidFill>
                    <a:latin typeface="Papyrus" panose="03070502060502030205" pitchFamily="66" charset="0"/>
                  </a:rPr>
                  <a:t>Thanks</a:t>
                </a:r>
                <a:endParaRPr lang="en-US" sz="4400" b="1" dirty="0">
                  <a:solidFill>
                    <a:schemeClr val="bg1"/>
                  </a:solidFill>
                  <a:latin typeface="Papyrus" panose="03070502060502030205" pitchFamily="66" charset="0"/>
                </a:endParaRPr>
              </a:p>
            </p:txBody>
          </p:sp>
        </p:grpSp>
        <p:sp>
          <p:nvSpPr>
            <p:cNvPr id="7" name="Oval 6"/>
            <p:cNvSpPr/>
            <p:nvPr/>
          </p:nvSpPr>
          <p:spPr>
            <a:xfrm>
              <a:off x="3936063" y="4653136"/>
              <a:ext cx="473885"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3203848" y="4521573"/>
              <a:ext cx="473885"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Tree>
    <p:extLst>
      <p:ext uri="{BB962C8B-B14F-4D97-AF65-F5344CB8AC3E}">
        <p14:creationId xmlns:p14="http://schemas.microsoft.com/office/powerpoint/2010/main" val="40764010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AirCore4S5P</a:t>
            </a:r>
            <a:endParaRPr lang="nl-BE" dirty="0"/>
          </a:p>
        </p:txBody>
      </p:sp>
      <p:sp>
        <p:nvSpPr>
          <p:cNvPr id="3" name="Content Placeholder 2"/>
          <p:cNvSpPr>
            <a:spLocks noGrp="1"/>
          </p:cNvSpPr>
          <p:nvPr>
            <p:ph idx="1"/>
          </p:nvPr>
        </p:nvSpPr>
        <p:spPr/>
        <p:txBody>
          <a:bodyPr/>
          <a:lstStyle/>
          <a:p>
            <a:r>
              <a:rPr lang="nl-BE" dirty="0" smtClean="0"/>
              <a:t>Project </a:t>
            </a:r>
            <a:r>
              <a:rPr lang="nl-BE" dirty="0" err="1" smtClean="0"/>
              <a:t>coordinated</a:t>
            </a:r>
            <a:r>
              <a:rPr lang="nl-BE" dirty="0" smtClean="0"/>
              <a:t> </a:t>
            </a:r>
            <a:r>
              <a:rPr lang="nl-BE" dirty="0" err="1" smtClean="0"/>
              <a:t>by</a:t>
            </a:r>
            <a:r>
              <a:rPr lang="nl-BE" dirty="0" smtClean="0"/>
              <a:t> H. Chen (RUG)</a:t>
            </a:r>
          </a:p>
          <a:p>
            <a:r>
              <a:rPr lang="nl-BE" dirty="0" err="1" smtClean="0"/>
              <a:t>Includes</a:t>
            </a:r>
            <a:r>
              <a:rPr lang="nl-BE" dirty="0" smtClean="0"/>
              <a:t> </a:t>
            </a:r>
            <a:r>
              <a:rPr lang="nl-BE" dirty="0" err="1" smtClean="0"/>
              <a:t>AirCore</a:t>
            </a:r>
            <a:r>
              <a:rPr lang="nl-BE" dirty="0" smtClean="0"/>
              <a:t> </a:t>
            </a:r>
            <a:r>
              <a:rPr lang="nl-BE" dirty="0" err="1" smtClean="0"/>
              <a:t>launches</a:t>
            </a:r>
            <a:r>
              <a:rPr lang="nl-BE" dirty="0" smtClean="0"/>
              <a:t> at La Réunion</a:t>
            </a:r>
          </a:p>
          <a:p>
            <a:r>
              <a:rPr lang="nl-BE" dirty="0" err="1" smtClean="0"/>
              <a:t>Problem</a:t>
            </a:r>
            <a:r>
              <a:rPr lang="nl-BE" dirty="0" smtClean="0"/>
              <a:t>: </a:t>
            </a:r>
            <a:r>
              <a:rPr lang="nl-BE" dirty="0" err="1" smtClean="0"/>
              <a:t>how</a:t>
            </a:r>
            <a:r>
              <a:rPr lang="nl-BE" dirty="0" smtClean="0"/>
              <a:t> </a:t>
            </a:r>
            <a:r>
              <a:rPr lang="nl-BE" dirty="0" err="1" smtClean="0"/>
              <a:t>to</a:t>
            </a:r>
            <a:r>
              <a:rPr lang="nl-BE" dirty="0" smtClean="0"/>
              <a:t> </a:t>
            </a:r>
            <a:r>
              <a:rPr lang="nl-BE" dirty="0" err="1" smtClean="0"/>
              <a:t>recover</a:t>
            </a:r>
            <a:r>
              <a:rPr lang="nl-BE" dirty="0" smtClean="0"/>
              <a:t> </a:t>
            </a:r>
            <a:r>
              <a:rPr lang="nl-BE" dirty="0" err="1" smtClean="0"/>
              <a:t>AirCore</a:t>
            </a:r>
            <a:r>
              <a:rPr lang="nl-BE" dirty="0" smtClean="0"/>
              <a:t> on a small, </a:t>
            </a:r>
            <a:r>
              <a:rPr lang="nl-BE" dirty="0" err="1" smtClean="0"/>
              <a:t>mountainous</a:t>
            </a:r>
            <a:r>
              <a:rPr lang="nl-BE" dirty="0" smtClean="0"/>
              <a:t> </a:t>
            </a:r>
            <a:r>
              <a:rPr lang="nl-BE" dirty="0" err="1" smtClean="0"/>
              <a:t>island</a:t>
            </a:r>
            <a:r>
              <a:rPr lang="nl-BE" dirty="0" smtClean="0"/>
              <a:t> ?</a:t>
            </a:r>
          </a:p>
          <a:p>
            <a:pPr marL="457200" lvl="1" indent="0">
              <a:buNone/>
            </a:pPr>
            <a:r>
              <a:rPr lang="nl-BE" dirty="0" smtClean="0">
                <a:sym typeface="Symbol"/>
              </a:rPr>
              <a:t></a:t>
            </a:r>
            <a:r>
              <a:rPr lang="nl-BE" dirty="0" smtClean="0"/>
              <a:t> </a:t>
            </a:r>
            <a:r>
              <a:rPr lang="nl-BE" dirty="0" err="1" smtClean="0"/>
              <a:t>develop</a:t>
            </a:r>
            <a:r>
              <a:rPr lang="nl-BE" dirty="0" smtClean="0"/>
              <a:t> </a:t>
            </a:r>
            <a:r>
              <a:rPr lang="nl-BE" dirty="0" err="1"/>
              <a:t>steerable</a:t>
            </a:r>
            <a:r>
              <a:rPr lang="nl-BE" dirty="0"/>
              <a:t> system </a:t>
            </a:r>
            <a:r>
              <a:rPr lang="nl-BE" dirty="0" err="1"/>
              <a:t>to</a:t>
            </a:r>
            <a:r>
              <a:rPr lang="nl-BE" dirty="0"/>
              <a:t> </a:t>
            </a:r>
            <a:r>
              <a:rPr lang="nl-BE" dirty="0" err="1"/>
              <a:t>bring</a:t>
            </a:r>
            <a:r>
              <a:rPr lang="nl-BE" dirty="0"/>
              <a:t> </a:t>
            </a:r>
            <a:r>
              <a:rPr lang="nl-BE" dirty="0" err="1"/>
              <a:t>AirCore</a:t>
            </a:r>
            <a:r>
              <a:rPr lang="nl-BE" dirty="0"/>
              <a:t> down</a:t>
            </a:r>
            <a:endParaRPr lang="nl-BE" dirty="0" smtClean="0"/>
          </a:p>
          <a:p>
            <a:pPr lvl="2">
              <a:buFont typeface="Wingdings" panose="05000000000000000000" pitchFamily="2" charset="2"/>
              <a:buChar char="Ø"/>
            </a:pPr>
            <a:r>
              <a:rPr lang="nl-BE" dirty="0" smtClean="0"/>
              <a:t>past </a:t>
            </a:r>
            <a:r>
              <a:rPr lang="nl-BE" dirty="0" err="1" smtClean="0"/>
              <a:t>UAV_Reunion</a:t>
            </a:r>
            <a:r>
              <a:rPr lang="nl-BE" dirty="0" smtClean="0"/>
              <a:t> BRAIN </a:t>
            </a:r>
            <a:r>
              <a:rPr lang="nl-BE" dirty="0" err="1" smtClean="0"/>
              <a:t>pioneer</a:t>
            </a:r>
            <a:r>
              <a:rPr lang="nl-BE" dirty="0" smtClean="0"/>
              <a:t> project has </a:t>
            </a:r>
            <a:r>
              <a:rPr lang="nl-BE" dirty="0" err="1" smtClean="0"/>
              <a:t>not</a:t>
            </a:r>
            <a:r>
              <a:rPr lang="nl-BE" dirty="0" smtClean="0"/>
              <a:t>     </a:t>
            </a:r>
            <a:r>
              <a:rPr lang="nl-BE" dirty="0" err="1" smtClean="0"/>
              <a:t>resulted</a:t>
            </a:r>
            <a:r>
              <a:rPr lang="nl-BE" dirty="0" smtClean="0"/>
              <a:t> in a </a:t>
            </a:r>
            <a:r>
              <a:rPr lang="nl-BE" dirty="0" err="1" smtClean="0"/>
              <a:t>reliable</a:t>
            </a:r>
            <a:r>
              <a:rPr lang="nl-BE" dirty="0" smtClean="0"/>
              <a:t> solution</a:t>
            </a:r>
          </a:p>
          <a:p>
            <a:pPr lvl="2">
              <a:buFont typeface="Wingdings" panose="05000000000000000000" pitchFamily="2" charset="2"/>
              <a:buChar char="Ø"/>
            </a:pPr>
            <a:r>
              <a:rPr lang="nl-BE" dirty="0" smtClean="0"/>
              <a:t>WP6 </a:t>
            </a:r>
            <a:r>
              <a:rPr lang="nl-BE" dirty="0"/>
              <a:t>of FRM4GHG : </a:t>
            </a:r>
            <a:r>
              <a:rPr lang="nl-BE" dirty="0" smtClean="0"/>
              <a:t>– has </a:t>
            </a:r>
            <a:r>
              <a:rPr lang="nl-BE" dirty="0" err="1" smtClean="0"/>
              <a:t>not</a:t>
            </a:r>
            <a:r>
              <a:rPr lang="nl-BE" dirty="0" smtClean="0"/>
              <a:t> been </a:t>
            </a:r>
            <a:r>
              <a:rPr lang="nl-BE" dirty="0" err="1" smtClean="0"/>
              <a:t>funded</a:t>
            </a:r>
            <a:r>
              <a:rPr lang="nl-BE" dirty="0" smtClean="0"/>
              <a:t>. </a:t>
            </a:r>
          </a:p>
          <a:p>
            <a:pPr lvl="2">
              <a:buFont typeface="Wingdings" panose="05000000000000000000" pitchFamily="2" charset="2"/>
              <a:buChar char="Ø"/>
            </a:pPr>
            <a:r>
              <a:rPr lang="nl-BE" dirty="0" err="1" smtClean="0"/>
              <a:t>two</a:t>
            </a:r>
            <a:r>
              <a:rPr lang="nl-BE" dirty="0" smtClean="0"/>
              <a:t> independent EU </a:t>
            </a:r>
            <a:r>
              <a:rPr lang="nl-BE" dirty="0" err="1" smtClean="0"/>
              <a:t>proposals</a:t>
            </a:r>
            <a:r>
              <a:rPr lang="nl-BE" dirty="0" smtClean="0"/>
              <a:t> have </a:t>
            </a:r>
            <a:r>
              <a:rPr lang="nl-BE" dirty="0" err="1" smtClean="0"/>
              <a:t>not</a:t>
            </a:r>
            <a:r>
              <a:rPr lang="nl-BE" dirty="0" smtClean="0"/>
              <a:t> been </a:t>
            </a:r>
            <a:r>
              <a:rPr lang="nl-BE" dirty="0" err="1" smtClean="0"/>
              <a:t>successful</a:t>
            </a:r>
            <a:endParaRPr lang="nl-BE" dirty="0" smtClean="0"/>
          </a:p>
          <a:p>
            <a:pPr lvl="2">
              <a:buFont typeface="Wingdings" panose="05000000000000000000" pitchFamily="2" charset="2"/>
              <a:buChar char="Ø"/>
            </a:pPr>
            <a:r>
              <a:rPr lang="nl-BE" dirty="0" smtClean="0"/>
              <a:t>A 2-phased </a:t>
            </a:r>
            <a:r>
              <a:rPr lang="nl-BE" dirty="0" err="1" smtClean="0"/>
              <a:t>proposal</a:t>
            </a:r>
            <a:r>
              <a:rPr lang="nl-BE" dirty="0" smtClean="0"/>
              <a:t> has been </a:t>
            </a:r>
            <a:r>
              <a:rPr lang="nl-BE" dirty="0" err="1" smtClean="0"/>
              <a:t>submitted</a:t>
            </a:r>
            <a:r>
              <a:rPr lang="nl-BE" dirty="0" smtClean="0"/>
              <a:t> </a:t>
            </a:r>
            <a:r>
              <a:rPr lang="nl-BE" dirty="0" err="1" smtClean="0"/>
              <a:t>to</a:t>
            </a:r>
            <a:r>
              <a:rPr lang="nl-BE" dirty="0" smtClean="0"/>
              <a:t> ESA </a:t>
            </a:r>
            <a:r>
              <a:rPr lang="nl-BE" dirty="0" err="1" smtClean="0"/>
              <a:t>for</a:t>
            </a:r>
            <a:r>
              <a:rPr lang="nl-BE" dirty="0" smtClean="0"/>
              <a:t> </a:t>
            </a:r>
            <a:r>
              <a:rPr lang="nl-BE" dirty="0" err="1" smtClean="0"/>
              <a:t>future</a:t>
            </a:r>
            <a:r>
              <a:rPr lang="nl-BE" dirty="0" smtClean="0"/>
              <a:t> </a:t>
            </a:r>
            <a:r>
              <a:rPr lang="nl-BE" dirty="0" err="1" smtClean="0"/>
              <a:t>funding</a:t>
            </a:r>
            <a:r>
              <a:rPr lang="nl-BE" dirty="0" smtClean="0"/>
              <a:t>   </a:t>
            </a:r>
          </a:p>
          <a:p>
            <a:pPr lvl="2">
              <a:buFont typeface="Wingdings" panose="05000000000000000000" pitchFamily="2" charset="2"/>
              <a:buChar char="Ø"/>
            </a:pPr>
            <a:endParaRPr lang="nl-BE" dirty="0" smtClean="0"/>
          </a:p>
          <a:p>
            <a:pPr marL="57150" indent="0">
              <a:buNone/>
            </a:pPr>
            <a:r>
              <a:rPr lang="nl-BE" dirty="0" smtClean="0">
                <a:sym typeface="Symbol"/>
              </a:rPr>
              <a:t></a:t>
            </a:r>
            <a:r>
              <a:rPr lang="nl-BE" dirty="0" smtClean="0"/>
              <a:t> As long as we </a:t>
            </a:r>
            <a:r>
              <a:rPr lang="nl-BE" dirty="0" err="1" smtClean="0"/>
              <a:t>can’t</a:t>
            </a:r>
            <a:r>
              <a:rPr lang="nl-BE" dirty="0" smtClean="0"/>
              <a:t> </a:t>
            </a:r>
            <a:r>
              <a:rPr lang="nl-BE" dirty="0" err="1" smtClean="0"/>
              <a:t>guarantee</a:t>
            </a:r>
            <a:r>
              <a:rPr lang="nl-BE" dirty="0" smtClean="0"/>
              <a:t> </a:t>
            </a:r>
            <a:r>
              <a:rPr lang="nl-BE" dirty="0" err="1" smtClean="0"/>
              <a:t>reliable</a:t>
            </a:r>
            <a:r>
              <a:rPr lang="nl-BE" dirty="0" smtClean="0"/>
              <a:t> recovery of </a:t>
            </a:r>
            <a:r>
              <a:rPr lang="nl-BE" dirty="0" err="1" smtClean="0"/>
              <a:t>AirCore</a:t>
            </a:r>
            <a:r>
              <a:rPr lang="nl-BE" dirty="0" smtClean="0"/>
              <a:t>, </a:t>
            </a:r>
            <a:r>
              <a:rPr lang="nl-BE" dirty="0" err="1" smtClean="0"/>
              <a:t>there</a:t>
            </a:r>
            <a:r>
              <a:rPr lang="nl-BE" dirty="0" smtClean="0"/>
              <a:t> </a:t>
            </a:r>
            <a:r>
              <a:rPr lang="nl-BE" dirty="0" err="1" smtClean="0"/>
              <a:t>will</a:t>
            </a:r>
            <a:r>
              <a:rPr lang="nl-BE" dirty="0" smtClean="0"/>
              <a:t> </a:t>
            </a:r>
            <a:r>
              <a:rPr lang="nl-BE" dirty="0" err="1" smtClean="0"/>
              <a:t>be</a:t>
            </a:r>
            <a:r>
              <a:rPr lang="nl-BE" dirty="0" smtClean="0"/>
              <a:t> no </a:t>
            </a:r>
            <a:r>
              <a:rPr lang="nl-BE" dirty="0" err="1" smtClean="0"/>
              <a:t>launches</a:t>
            </a:r>
            <a:r>
              <a:rPr lang="nl-BE" dirty="0" smtClean="0"/>
              <a:t> at La Réunion</a:t>
            </a:r>
          </a:p>
        </p:txBody>
      </p:sp>
    </p:spTree>
    <p:extLst>
      <p:ext uri="{BB962C8B-B14F-4D97-AF65-F5344CB8AC3E}">
        <p14:creationId xmlns:p14="http://schemas.microsoft.com/office/powerpoint/2010/main" val="26416687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Backup</a:t>
            </a:r>
            <a:endParaRPr lang="nl-BE" dirty="0"/>
          </a:p>
        </p:txBody>
      </p:sp>
    </p:spTree>
    <p:extLst>
      <p:ext uri="{BB962C8B-B14F-4D97-AF65-F5344CB8AC3E}">
        <p14:creationId xmlns:p14="http://schemas.microsoft.com/office/powerpoint/2010/main" val="37029602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smtClean="0"/>
              <a:t>Data manipulation to get Xgas</a:t>
            </a:r>
            <a:endParaRPr lang="nl-BE" sz="2400" dirty="0"/>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7" y="764704"/>
            <a:ext cx="8135020" cy="181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Table 3"/>
          <p:cNvGraphicFramePr>
            <a:graphicFrameLocks noGrp="1"/>
          </p:cNvGraphicFramePr>
          <p:nvPr>
            <p:extLst>
              <p:ext uri="{D42A27DB-BD31-4B8C-83A1-F6EECF244321}">
                <p14:modId xmlns:p14="http://schemas.microsoft.com/office/powerpoint/2010/main" val="1300443445"/>
              </p:ext>
            </p:extLst>
          </p:nvPr>
        </p:nvGraphicFramePr>
        <p:xfrm>
          <a:off x="27021" y="3814192"/>
          <a:ext cx="6902769" cy="1559022"/>
        </p:xfrm>
        <a:graphic>
          <a:graphicData uri="http://schemas.openxmlformats.org/drawingml/2006/table">
            <a:tbl>
              <a:tblPr firstRow="1" firstCol="1" bandRow="1">
                <a:tableStyleId>{5C22544A-7EE6-4342-B048-85BDC9FD1C3A}</a:tableStyleId>
              </a:tblPr>
              <a:tblGrid>
                <a:gridCol w="1380281"/>
                <a:gridCol w="1380281"/>
                <a:gridCol w="1380281"/>
                <a:gridCol w="1380963"/>
                <a:gridCol w="1380963"/>
              </a:tblGrid>
              <a:tr h="259837">
                <a:tc>
                  <a:txBody>
                    <a:bodyPr/>
                    <a:lstStyle/>
                    <a:p>
                      <a:pPr algn="ctr">
                        <a:spcAft>
                          <a:spcPts val="600"/>
                        </a:spcAft>
                      </a:pPr>
                      <a:r>
                        <a:rPr lang="en-GB" sz="1200" dirty="0">
                          <a:effectLst/>
                        </a:rPr>
                        <a:t>Gas</a:t>
                      </a:r>
                      <a:endParaRPr lang="nl-BE" sz="1100" dirty="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ADCF</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ADCF_Err</a:t>
                      </a:r>
                      <a:endParaRPr lang="nl-BE" sz="1100" dirty="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AICF</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AICF_Err</a:t>
                      </a:r>
                      <a:endParaRPr lang="nl-BE" sz="1100" dirty="0">
                        <a:effectLst/>
                        <a:latin typeface="Calibri"/>
                        <a:ea typeface="Calibri"/>
                        <a:cs typeface="Times New Roman"/>
                      </a:endParaRPr>
                    </a:p>
                  </a:txBody>
                  <a:tcPr marL="68580" marR="68580" marT="0" marB="0"/>
                </a:tc>
              </a:tr>
              <a:tr h="259837">
                <a:tc>
                  <a:txBody>
                    <a:bodyPr/>
                    <a:lstStyle/>
                    <a:p>
                      <a:pPr algn="ctr">
                        <a:spcAft>
                          <a:spcPts val="600"/>
                        </a:spcAft>
                      </a:pPr>
                      <a:r>
                        <a:rPr lang="en-GB" sz="1200" dirty="0">
                          <a:effectLst/>
                        </a:rPr>
                        <a:t>XCO2</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-0.0068</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0.0050</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0.9898</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0.0010</a:t>
                      </a:r>
                      <a:endParaRPr lang="nl-BE" sz="1100">
                        <a:effectLst/>
                        <a:latin typeface="Calibri"/>
                        <a:ea typeface="Calibri"/>
                        <a:cs typeface="Times New Roman"/>
                      </a:endParaRPr>
                    </a:p>
                  </a:txBody>
                  <a:tcPr marL="68580" marR="68580" marT="0" marB="0"/>
                </a:tc>
              </a:tr>
              <a:tr h="259837">
                <a:tc>
                  <a:txBody>
                    <a:bodyPr/>
                    <a:lstStyle/>
                    <a:p>
                      <a:pPr algn="ctr">
                        <a:spcAft>
                          <a:spcPts val="600"/>
                        </a:spcAft>
                      </a:pPr>
                      <a:r>
                        <a:rPr lang="en-GB" sz="1200" dirty="0">
                          <a:effectLst/>
                        </a:rPr>
                        <a:t>XCH4</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0.0053</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0.0080</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0.9765</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0.0020</a:t>
                      </a:r>
                      <a:endParaRPr lang="nl-BE" sz="1100" dirty="0">
                        <a:effectLst/>
                        <a:latin typeface="Calibri"/>
                        <a:ea typeface="Calibri"/>
                        <a:cs typeface="Times New Roman"/>
                      </a:endParaRPr>
                    </a:p>
                  </a:txBody>
                  <a:tcPr marL="68580" marR="68580" marT="0" marB="0"/>
                </a:tc>
              </a:tr>
              <a:tr h="259837">
                <a:tc>
                  <a:txBody>
                    <a:bodyPr/>
                    <a:lstStyle/>
                    <a:p>
                      <a:pPr algn="ctr">
                        <a:spcAft>
                          <a:spcPts val="600"/>
                        </a:spcAft>
                      </a:pPr>
                      <a:r>
                        <a:rPr lang="en-GB" sz="1200" dirty="0">
                          <a:effectLst/>
                        </a:rPr>
                        <a:t>XN2O</a:t>
                      </a:r>
                      <a:endParaRPr lang="nl-BE" sz="1100" dirty="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0.0039</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0.0100</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0.9638</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0.0100</a:t>
                      </a:r>
                      <a:endParaRPr lang="nl-BE" sz="1100">
                        <a:effectLst/>
                        <a:latin typeface="Calibri"/>
                        <a:ea typeface="Calibri"/>
                        <a:cs typeface="Times New Roman"/>
                      </a:endParaRPr>
                    </a:p>
                  </a:txBody>
                  <a:tcPr marL="68580" marR="68580" marT="0" marB="0"/>
                </a:tc>
              </a:tr>
              <a:tr h="259837">
                <a:tc>
                  <a:txBody>
                    <a:bodyPr/>
                    <a:lstStyle/>
                    <a:p>
                      <a:pPr algn="ctr">
                        <a:spcAft>
                          <a:spcPts val="600"/>
                        </a:spcAft>
                      </a:pPr>
                      <a:r>
                        <a:rPr lang="en-GB" sz="1200" dirty="0">
                          <a:effectLst/>
                        </a:rPr>
                        <a:t>XCO</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-0.0483</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0.1000</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1.0672</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0.0200</a:t>
                      </a:r>
                      <a:endParaRPr lang="nl-BE" sz="1100">
                        <a:effectLst/>
                        <a:latin typeface="Calibri"/>
                        <a:ea typeface="Calibri"/>
                        <a:cs typeface="Times New Roman"/>
                      </a:endParaRPr>
                    </a:p>
                  </a:txBody>
                  <a:tcPr marL="68580" marR="68580" marT="0" marB="0"/>
                </a:tc>
              </a:tr>
              <a:tr h="259837">
                <a:tc>
                  <a:txBody>
                    <a:bodyPr/>
                    <a:lstStyle/>
                    <a:p>
                      <a:pPr algn="ctr">
                        <a:spcAft>
                          <a:spcPts val="600"/>
                        </a:spcAft>
                      </a:pPr>
                      <a:r>
                        <a:rPr lang="en-GB" sz="1200" dirty="0">
                          <a:effectLst/>
                        </a:rPr>
                        <a:t>XH2O</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N/A</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N/A</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1.0183</a:t>
                      </a:r>
                      <a:endParaRPr lang="nl-BE" sz="1100">
                        <a:effectLst/>
                        <a:latin typeface="Calibri"/>
                        <a:ea typeface="Calibri"/>
                        <a:cs typeface="Times New Roman"/>
                      </a:endParaRPr>
                    </a:p>
                  </a:txBody>
                  <a:tcPr marL="68580" marR="68580" marT="0" marB="0"/>
                </a:tc>
                <a:tc>
                  <a:txBody>
                    <a:bodyPr/>
                    <a:lstStyle/>
                    <a:p>
                      <a:pPr algn="ctr">
                        <a:spcAft>
                          <a:spcPts val="600"/>
                        </a:spcAft>
                      </a:pPr>
                      <a:r>
                        <a:rPr lang="en-GB" sz="1200" dirty="0">
                          <a:effectLst/>
                        </a:rPr>
                        <a:t>0.0100</a:t>
                      </a:r>
                      <a:endParaRPr lang="nl-BE"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24325" y="335699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nl-BE" sz="12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Table 1: GGG2014 correction factors</a:t>
            </a:r>
            <a:endParaRPr kumimoji="0" lang="en-US" altLang="nl-B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24325" y="5568776"/>
            <a:ext cx="7606506" cy="738664"/>
          </a:xfrm>
          <a:prstGeom prst="rect">
            <a:avLst/>
          </a:prstGeom>
          <a:noFill/>
        </p:spPr>
        <p:txBody>
          <a:bodyPr wrap="none" rtlCol="0">
            <a:spAutoFit/>
          </a:bodyPr>
          <a:lstStyle/>
          <a:p>
            <a:r>
              <a:rPr lang="nl-BE" sz="1400" dirty="0" smtClean="0"/>
              <a:t>ADCF: Airmass dependent correction factor</a:t>
            </a:r>
          </a:p>
          <a:p>
            <a:r>
              <a:rPr lang="nl-BE" sz="1400" dirty="0" smtClean="0"/>
              <a:t>AICF: Airmass independent correction factor</a:t>
            </a:r>
          </a:p>
          <a:p>
            <a:r>
              <a:rPr lang="nl-BE" sz="1400" dirty="0" smtClean="0"/>
              <a:t>Network wide same calibration factor used to scale the TCCON Xgas value to the WMO scale</a:t>
            </a:r>
          </a:p>
        </p:txBody>
      </p:sp>
      <p:sp>
        <p:nvSpPr>
          <p:cNvPr id="3" name="TextBox 2"/>
          <p:cNvSpPr txBox="1"/>
          <p:nvPr/>
        </p:nvSpPr>
        <p:spPr>
          <a:xfrm>
            <a:off x="11113" y="2996952"/>
            <a:ext cx="822661" cy="307777"/>
          </a:xfrm>
          <a:prstGeom prst="rect">
            <a:avLst/>
          </a:prstGeom>
          <a:noFill/>
        </p:spPr>
        <p:txBody>
          <a:bodyPr wrap="none" rtlCol="0">
            <a:spAutoFit/>
          </a:bodyPr>
          <a:lstStyle/>
          <a:p>
            <a:r>
              <a:rPr lang="nl-BE" sz="1400" b="1" dirty="0" smtClean="0"/>
              <a:t>TCCON</a:t>
            </a:r>
            <a:endParaRPr lang="nl-BE" sz="1400" b="1" dirty="0"/>
          </a:p>
        </p:txBody>
      </p:sp>
    </p:spTree>
    <p:extLst>
      <p:ext uri="{BB962C8B-B14F-4D97-AF65-F5344CB8AC3E}">
        <p14:creationId xmlns:p14="http://schemas.microsoft.com/office/powerpoint/2010/main" val="36299915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smtClean="0"/>
              <a:t>Data manipulation to get Xgas</a:t>
            </a:r>
            <a:endParaRPr lang="nl-BE" sz="2400" dirty="0"/>
          </a:p>
        </p:txBody>
      </p:sp>
      <p:sp>
        <p:nvSpPr>
          <p:cNvPr id="3" name="TextBox 2"/>
          <p:cNvSpPr txBox="1"/>
          <p:nvPr/>
        </p:nvSpPr>
        <p:spPr>
          <a:xfrm>
            <a:off x="0" y="764704"/>
            <a:ext cx="9144000" cy="307777"/>
          </a:xfrm>
          <a:prstGeom prst="rect">
            <a:avLst/>
          </a:prstGeom>
          <a:noFill/>
        </p:spPr>
        <p:txBody>
          <a:bodyPr wrap="square" rtlCol="0">
            <a:spAutoFit/>
          </a:bodyPr>
          <a:lstStyle/>
          <a:p>
            <a:pPr algn="just"/>
            <a:r>
              <a:rPr lang="nl-BE" sz="1400" b="1" dirty="0" smtClean="0"/>
              <a:t>LHR:</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9" y="1107583"/>
            <a:ext cx="8001565" cy="4265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21385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2400" dirty="0" smtClean="0"/>
              <a:t>Data manipulation to get Xgas</a:t>
            </a:r>
            <a:endParaRPr lang="nl-BE" sz="2400" dirty="0"/>
          </a:p>
        </p:txBody>
      </p:sp>
      <p:sp>
        <p:nvSpPr>
          <p:cNvPr id="3" name="TextBox 2"/>
          <p:cNvSpPr txBox="1"/>
          <p:nvPr/>
        </p:nvSpPr>
        <p:spPr>
          <a:xfrm>
            <a:off x="0" y="764704"/>
            <a:ext cx="9144000" cy="523220"/>
          </a:xfrm>
          <a:prstGeom prst="rect">
            <a:avLst/>
          </a:prstGeom>
          <a:noFill/>
        </p:spPr>
        <p:txBody>
          <a:bodyPr wrap="square" rtlCol="0">
            <a:spAutoFit/>
          </a:bodyPr>
          <a:lstStyle/>
          <a:p>
            <a:pPr algn="just"/>
            <a:r>
              <a:rPr lang="nl-BE" sz="1400" b="1" dirty="0" smtClean="0"/>
              <a:t>Vertex70 &amp; Ircube: </a:t>
            </a:r>
            <a:r>
              <a:rPr lang="nl-BE" sz="1400" dirty="0"/>
              <a:t>Same operation as </a:t>
            </a:r>
            <a:r>
              <a:rPr lang="nl-BE" sz="1400" dirty="0" smtClean="0"/>
              <a:t>TCCON</a:t>
            </a:r>
            <a:endParaRPr lang="nl-BE" sz="1400" b="1" dirty="0"/>
          </a:p>
          <a:p>
            <a:pPr algn="just"/>
            <a:r>
              <a:rPr lang="nl-BE" sz="1400" b="1" dirty="0" smtClean="0"/>
              <a:t>EM27/SUN:</a:t>
            </a:r>
            <a:endParaRPr lang="nl-BE" sz="1400" dirty="0"/>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 y="1323553"/>
            <a:ext cx="6800850"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14530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Instruments 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975559858"/>
              </p:ext>
            </p:extLst>
          </p:nvPr>
        </p:nvGraphicFramePr>
        <p:xfrm>
          <a:off x="69404" y="836712"/>
          <a:ext cx="9001000" cy="5472608"/>
        </p:xfrm>
        <a:graphic>
          <a:graphicData uri="http://schemas.openxmlformats.org/drawingml/2006/table">
            <a:tbl>
              <a:tblPr/>
              <a:tblGrid>
                <a:gridCol w="2053444"/>
                <a:gridCol w="1435513"/>
                <a:gridCol w="1949747"/>
                <a:gridCol w="1907204"/>
                <a:gridCol w="1655092"/>
              </a:tblGrid>
              <a:tr h="522130">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Instrument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R="0" indent="0" algn="ctr" rtl="0">
                        <a:lnSpc>
                          <a:spcPct val="119000"/>
                        </a:lnSpc>
                        <a:spcBef>
                          <a:spcPts val="0"/>
                        </a:spcBef>
                        <a:spcAft>
                          <a:spcPts val="600"/>
                        </a:spcAft>
                      </a:pPr>
                      <a:r>
                        <a:rPr lang="nl-BE" sz="1400" b="1" kern="1400" dirty="0">
                          <a:solidFill>
                            <a:srgbClr val="000000"/>
                          </a:solidFill>
                          <a:effectLst/>
                          <a:latin typeface="Gill Sans MT"/>
                        </a:rPr>
                        <a:t>Institute</a:t>
                      </a:r>
                      <a:endParaRPr lang="nl-BE" sz="1400" b="1"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Spectral range</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Resolution</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Main GHGs</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CC99"/>
                    </a:solidFill>
                  </a:tcPr>
                </a:tc>
              </a:tr>
              <a:tr h="660979">
                <a:tc>
                  <a:txBody>
                    <a:bodyPr/>
                    <a:lstStyle/>
                    <a:p>
                      <a:pPr marR="0" indent="0" algn="ctr" rtl="0">
                        <a:lnSpc>
                          <a:spcPct val="119000"/>
                        </a:lnSpc>
                        <a:spcBef>
                          <a:spcPts val="0"/>
                        </a:spcBef>
                        <a:spcAft>
                          <a:spcPts val="600"/>
                        </a:spcAft>
                      </a:pPr>
                      <a:r>
                        <a:rPr lang="nb-NO" sz="1400" b="1" kern="1400" dirty="0">
                          <a:solidFill>
                            <a:srgbClr val="000000"/>
                          </a:solidFill>
                          <a:effectLst/>
                          <a:latin typeface="Calibri"/>
                        </a:rPr>
                        <a:t>Bruker IFS </a:t>
                      </a:r>
                      <a:r>
                        <a:rPr lang="nb-NO" sz="1400" b="1" kern="1400" dirty="0" smtClean="0">
                          <a:solidFill>
                            <a:srgbClr val="000000"/>
                          </a:solidFill>
                          <a:effectLst/>
                          <a:latin typeface="Calibri"/>
                        </a:rPr>
                        <a:t>125HR</a:t>
                      </a:r>
                      <a:endParaRPr lang="nb-NO"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FMI</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1800 — 15000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0.004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pt-BR" sz="1400" kern="1400" dirty="0">
                          <a:solidFill>
                            <a:srgbClr val="000000"/>
                          </a:solidFill>
                          <a:effectLst/>
                          <a:latin typeface="Calibri"/>
                        </a:rPr>
                        <a:t>XCO</a:t>
                      </a:r>
                      <a:r>
                        <a:rPr lang="pt-BR" sz="1400" kern="1400" baseline="-25000" dirty="0">
                          <a:solidFill>
                            <a:srgbClr val="000000"/>
                          </a:solidFill>
                          <a:effectLst/>
                          <a:latin typeface="Calibri"/>
                        </a:rPr>
                        <a:t>2</a:t>
                      </a:r>
                      <a:r>
                        <a:rPr lang="pt-BR" sz="1400" kern="1400" dirty="0">
                          <a:solidFill>
                            <a:srgbClr val="000000"/>
                          </a:solidFill>
                          <a:effectLst/>
                          <a:latin typeface="Calibri"/>
                        </a:rPr>
                        <a:t>, XCH</a:t>
                      </a:r>
                      <a:r>
                        <a:rPr lang="pt-BR" sz="1400" kern="1400" baseline="-25000" dirty="0">
                          <a:solidFill>
                            <a:srgbClr val="000000"/>
                          </a:solidFill>
                          <a:effectLst/>
                          <a:latin typeface="Calibri"/>
                        </a:rPr>
                        <a:t>4</a:t>
                      </a:r>
                      <a:r>
                        <a:rPr lang="pt-BR" sz="1400" kern="1400" dirty="0">
                          <a:solidFill>
                            <a:srgbClr val="000000"/>
                          </a:solidFill>
                          <a:effectLst/>
                          <a:latin typeface="Calibri"/>
                        </a:rPr>
                        <a:t>, XCO</a:t>
                      </a:r>
                      <a:br>
                        <a:rPr lang="pt-BR" sz="1400" kern="1400" dirty="0">
                          <a:solidFill>
                            <a:srgbClr val="000000"/>
                          </a:solidFill>
                          <a:effectLst/>
                          <a:latin typeface="Calibri"/>
                        </a:rPr>
                      </a:br>
                      <a:r>
                        <a:rPr lang="pt-BR" sz="1400" kern="1400" dirty="0">
                          <a:solidFill>
                            <a:srgbClr val="000000"/>
                          </a:solidFill>
                          <a:effectLst/>
                          <a:latin typeface="Calibri"/>
                        </a:rPr>
                        <a:t>@ 0.02 cm</a:t>
                      </a:r>
                      <a:r>
                        <a:rPr lang="pt-BR" sz="1400" kern="1400" baseline="30000" dirty="0">
                          <a:solidFill>
                            <a:srgbClr val="000000"/>
                          </a:solidFill>
                          <a:effectLst/>
                          <a:latin typeface="Calibri"/>
                        </a:rPr>
                        <a:t>-1</a:t>
                      </a:r>
                      <a:endParaRPr lang="pt-BR"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5346">
                <a:tc>
                  <a:txBody>
                    <a:bodyPr/>
                    <a:lstStyle/>
                    <a:p>
                      <a:pPr marR="0" indent="0" algn="ctr" rtl="0">
                        <a:lnSpc>
                          <a:spcPct val="119000"/>
                        </a:lnSpc>
                        <a:spcBef>
                          <a:spcPts val="0"/>
                        </a:spcBef>
                        <a:spcAft>
                          <a:spcPts val="600"/>
                        </a:spcAft>
                      </a:pPr>
                      <a:r>
                        <a:rPr lang="nb-NO" sz="1400" b="1" kern="1400" dirty="0">
                          <a:solidFill>
                            <a:srgbClr val="000000"/>
                          </a:solidFill>
                          <a:effectLst/>
                          <a:latin typeface="Calibri"/>
                        </a:rPr>
                        <a:t>Bruker Vertex </a:t>
                      </a:r>
                      <a:r>
                        <a:rPr lang="nb-NO" sz="1400" b="1" kern="1400" dirty="0" smtClean="0">
                          <a:solidFill>
                            <a:srgbClr val="000000"/>
                          </a:solidFill>
                          <a:effectLst/>
                          <a:latin typeface="Calibri"/>
                        </a:rPr>
                        <a:t>70</a:t>
                      </a:r>
                      <a:endParaRPr lang="nb-NO"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Uni Bremen </a:t>
                      </a:r>
                      <a:br>
                        <a:rPr lang="nl-BE" sz="1400" kern="1400" dirty="0">
                          <a:solidFill>
                            <a:srgbClr val="000000"/>
                          </a:solidFill>
                          <a:effectLst/>
                          <a:latin typeface="Calibri"/>
                        </a:rPr>
                      </a:br>
                      <a:r>
                        <a:rPr lang="nl-BE" sz="1400" kern="1400" dirty="0" smtClean="0">
                          <a:solidFill>
                            <a:srgbClr val="000000"/>
                          </a:solidFill>
                          <a:effectLst/>
                          <a:latin typeface="Calibri"/>
                        </a:rPr>
                        <a:t>BIRA-IASB</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2500 — 15000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0.16 cm</a:t>
                      </a:r>
                      <a:r>
                        <a:rPr lang="nl-BE" sz="1400" kern="1400" baseline="30000">
                          <a:solidFill>
                            <a:srgbClr val="000000"/>
                          </a:solidFill>
                          <a:effectLst/>
                          <a:latin typeface="Calibri"/>
                        </a:rPr>
                        <a:t>-1</a:t>
                      </a:r>
                      <a:endParaRPr lang="nl-BE" sz="1400" kern="140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XCO</a:t>
                      </a:r>
                      <a:r>
                        <a:rPr lang="nl-BE" sz="1400" kern="1400" baseline="-25000">
                          <a:solidFill>
                            <a:srgbClr val="000000"/>
                          </a:solidFill>
                          <a:effectLst/>
                          <a:latin typeface="Calibri"/>
                        </a:rPr>
                        <a:t>2</a:t>
                      </a:r>
                      <a:r>
                        <a:rPr lang="nl-BE" sz="1400" kern="1400">
                          <a:solidFill>
                            <a:srgbClr val="000000"/>
                          </a:solidFill>
                          <a:effectLst/>
                          <a:latin typeface="Calibri"/>
                        </a:rPr>
                        <a:t>, XCH</a:t>
                      </a:r>
                      <a:r>
                        <a:rPr lang="nl-BE" sz="1400" kern="1400" baseline="-25000">
                          <a:solidFill>
                            <a:srgbClr val="000000"/>
                          </a:solidFill>
                          <a:effectLst/>
                          <a:latin typeface="Calibri"/>
                        </a:rPr>
                        <a:t>4</a:t>
                      </a:r>
                      <a:r>
                        <a:rPr lang="nl-BE" sz="1400" kern="1400">
                          <a:solidFill>
                            <a:srgbClr val="000000"/>
                          </a:solidFill>
                          <a:effectLst/>
                          <a:latin typeface="Calibri"/>
                        </a:rPr>
                        <a:t>, XCO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4283">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Bruker </a:t>
                      </a:r>
                      <a:r>
                        <a:rPr lang="nl-BE" sz="1400" b="1" kern="1400" dirty="0" smtClean="0">
                          <a:solidFill>
                            <a:srgbClr val="000000"/>
                          </a:solidFill>
                          <a:effectLst/>
                          <a:latin typeface="Calibri"/>
                        </a:rPr>
                        <a:t>EM27/SUN</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KIT</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4000 — 9000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0.5 cm</a:t>
                      </a:r>
                      <a:r>
                        <a:rPr lang="nl-BE" sz="1400" kern="1400" baseline="30000">
                          <a:solidFill>
                            <a:srgbClr val="000000"/>
                          </a:solidFill>
                          <a:effectLst/>
                          <a:latin typeface="Calibri"/>
                        </a:rPr>
                        <a:t>-1</a:t>
                      </a:r>
                      <a:endParaRPr lang="nl-BE" sz="1400" kern="140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XCO</a:t>
                      </a:r>
                      <a:r>
                        <a:rPr lang="nl-BE" sz="1400" kern="1400" baseline="-25000">
                          <a:solidFill>
                            <a:srgbClr val="000000"/>
                          </a:solidFill>
                          <a:effectLst/>
                          <a:latin typeface="Calibri"/>
                        </a:rPr>
                        <a:t>2</a:t>
                      </a:r>
                      <a:r>
                        <a:rPr lang="nl-BE" sz="1400" kern="1400">
                          <a:solidFill>
                            <a:srgbClr val="000000"/>
                          </a:solidFill>
                          <a:effectLst/>
                          <a:latin typeface="Calibri"/>
                        </a:rPr>
                        <a:t>, XCH</a:t>
                      </a:r>
                      <a:r>
                        <a:rPr lang="nl-BE" sz="1400" kern="1400" baseline="-25000">
                          <a:solidFill>
                            <a:srgbClr val="000000"/>
                          </a:solidFill>
                          <a:effectLst/>
                          <a:latin typeface="Calibri"/>
                        </a:rPr>
                        <a:t>4</a:t>
                      </a:r>
                      <a:r>
                        <a:rPr lang="nl-BE" sz="1400" kern="1400">
                          <a:solidFill>
                            <a:srgbClr val="000000"/>
                          </a:solidFill>
                          <a:effectLst/>
                          <a:latin typeface="Calibri"/>
                        </a:rPr>
                        <a:t>, XCO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9747">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Bruker IR </a:t>
                      </a:r>
                      <a:r>
                        <a:rPr lang="nl-BE" sz="1400" b="1" kern="1400" dirty="0" smtClean="0">
                          <a:solidFill>
                            <a:srgbClr val="000000"/>
                          </a:solidFill>
                          <a:effectLst/>
                          <a:latin typeface="Calibri"/>
                        </a:rPr>
                        <a:t>Cube</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Uni Wollongong</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4500—15000 cm</a:t>
                      </a:r>
                      <a:r>
                        <a:rPr lang="nl-BE" sz="1400" kern="1400" baseline="30000">
                          <a:solidFill>
                            <a:srgbClr val="000000"/>
                          </a:solidFill>
                          <a:effectLst/>
                          <a:latin typeface="Calibri"/>
                        </a:rPr>
                        <a:t>-1</a:t>
                      </a:r>
                      <a:endParaRPr lang="nl-BE" sz="1400" kern="140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0.5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XCO</a:t>
                      </a:r>
                      <a:r>
                        <a:rPr lang="nl-BE" sz="1400" kern="1400" baseline="-25000">
                          <a:solidFill>
                            <a:srgbClr val="000000"/>
                          </a:solidFill>
                          <a:effectLst/>
                          <a:latin typeface="Calibri"/>
                        </a:rPr>
                        <a:t>2</a:t>
                      </a:r>
                      <a:r>
                        <a:rPr lang="nl-BE" sz="1400" kern="1400">
                          <a:solidFill>
                            <a:srgbClr val="000000"/>
                          </a:solidFill>
                          <a:effectLst/>
                          <a:latin typeface="Calibri"/>
                        </a:rPr>
                        <a:t>, XCH</a:t>
                      </a:r>
                      <a:r>
                        <a:rPr lang="nl-BE" sz="1400" kern="1400" baseline="-25000">
                          <a:solidFill>
                            <a:srgbClr val="000000"/>
                          </a:solidFill>
                          <a:effectLst/>
                          <a:latin typeface="Calibri"/>
                        </a:rPr>
                        <a:t>4</a:t>
                      </a:r>
                      <a:endParaRPr lang="nl-BE" sz="1400" kern="140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3454">
                <a:tc>
                  <a:txBody>
                    <a:bodyPr/>
                    <a:lstStyle/>
                    <a:p>
                      <a:pPr marR="0" indent="0" algn="ctr" rtl="0">
                        <a:lnSpc>
                          <a:spcPct val="119000"/>
                        </a:lnSpc>
                        <a:spcBef>
                          <a:spcPts val="0"/>
                        </a:spcBef>
                        <a:spcAft>
                          <a:spcPts val="600"/>
                        </a:spcAft>
                      </a:pPr>
                      <a:r>
                        <a:rPr lang="nl-BE" sz="1400" b="1" kern="1400" dirty="0">
                          <a:solidFill>
                            <a:srgbClr val="000000"/>
                          </a:solidFill>
                          <a:effectLst/>
                          <a:latin typeface="Calibri"/>
                        </a:rPr>
                        <a:t>LHR (Laser Heterodyne </a:t>
                      </a:r>
                      <a:r>
                        <a:rPr lang="nl-BE" sz="1400" b="1" kern="1400" dirty="0" smtClean="0">
                          <a:solidFill>
                            <a:srgbClr val="000000"/>
                          </a:solidFill>
                          <a:effectLst/>
                          <a:latin typeface="Calibri"/>
                        </a:rPr>
                        <a:t>Radiometer</a:t>
                      </a:r>
                      <a:r>
                        <a:rPr lang="nl-BE" sz="1400" b="1" kern="1400" dirty="0" smtClean="0">
                          <a:solidFill>
                            <a:srgbClr val="000000"/>
                          </a:solidFill>
                          <a:effectLst/>
                          <a:latin typeface="Calibri"/>
                        </a:rPr>
                        <a:t>)</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RAL</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954—960 cm</a:t>
                      </a:r>
                      <a:r>
                        <a:rPr lang="nl-BE" sz="1400" kern="1400" baseline="30000">
                          <a:solidFill>
                            <a:srgbClr val="000000"/>
                          </a:solidFill>
                          <a:effectLst/>
                          <a:latin typeface="Calibri"/>
                        </a:rPr>
                        <a:t>-1</a:t>
                      </a:r>
                      <a:endParaRPr lang="nl-BE" sz="1400" kern="140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0.002 and 0.02 cm</a:t>
                      </a:r>
                      <a:r>
                        <a:rPr lang="nl-BE" sz="1400" kern="1400" baseline="30000" dirty="0">
                          <a:solidFill>
                            <a:srgbClr val="000000"/>
                          </a:solidFill>
                          <a:effectLst/>
                          <a:latin typeface="Calibri"/>
                        </a:rPr>
                        <a:t>-1</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dirty="0">
                          <a:solidFill>
                            <a:srgbClr val="000000"/>
                          </a:solidFill>
                          <a:effectLst/>
                          <a:latin typeface="Calibri"/>
                        </a:rPr>
                        <a:t>CO</a:t>
                      </a:r>
                      <a:r>
                        <a:rPr lang="nl-BE" sz="1400" kern="1400" baseline="-25000" dirty="0">
                          <a:solidFill>
                            <a:srgbClr val="000000"/>
                          </a:solidFill>
                          <a:effectLst/>
                          <a:latin typeface="Calibri"/>
                        </a:rPr>
                        <a:t>2</a:t>
                      </a:r>
                      <a:r>
                        <a:rPr lang="nl-BE" sz="1400" kern="1400" dirty="0">
                          <a:solidFill>
                            <a:srgbClr val="000000"/>
                          </a:solidFill>
                          <a:effectLst/>
                          <a:latin typeface="Calibri"/>
                        </a:rPr>
                        <a:t>, H</a:t>
                      </a:r>
                      <a:r>
                        <a:rPr lang="nl-BE" sz="1400" kern="1400" baseline="-25000" dirty="0">
                          <a:solidFill>
                            <a:srgbClr val="000000"/>
                          </a:solidFill>
                          <a:effectLst/>
                          <a:latin typeface="Calibri"/>
                        </a:rPr>
                        <a:t>2</a:t>
                      </a:r>
                      <a:r>
                        <a:rPr lang="nl-BE" sz="1400" kern="1400" dirty="0">
                          <a:solidFill>
                            <a:srgbClr val="000000"/>
                          </a:solidFill>
                          <a:effectLst/>
                          <a:latin typeface="Calibri"/>
                        </a:rPr>
                        <a:t>O</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6669">
                <a:tc>
                  <a:txBody>
                    <a:bodyPr/>
                    <a:lstStyle/>
                    <a:p>
                      <a:pPr marR="0" indent="0" algn="ctr" rtl="0">
                        <a:lnSpc>
                          <a:spcPct val="119000"/>
                        </a:lnSpc>
                        <a:spcBef>
                          <a:spcPts val="0"/>
                        </a:spcBef>
                        <a:spcAft>
                          <a:spcPts val="600"/>
                        </a:spcAft>
                      </a:pPr>
                      <a:r>
                        <a:rPr lang="nl-BE" sz="1400" b="1" kern="1400" dirty="0" smtClean="0">
                          <a:solidFill>
                            <a:srgbClr val="000000"/>
                          </a:solidFill>
                          <a:effectLst/>
                          <a:latin typeface="Calibri"/>
                        </a:rPr>
                        <a:t>AirCore</a:t>
                      </a:r>
                      <a:endParaRPr lang="nl-BE" sz="1400" kern="1400" dirty="0">
                        <a:solidFill>
                          <a:srgbClr val="000000"/>
                        </a:solidFill>
                        <a:effectLst/>
                        <a:latin typeface="Calibri"/>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Uni Groningen</a:t>
                      </a:r>
                      <a:br>
                        <a:rPr lang="nl-BE" sz="1400" kern="1400">
                          <a:solidFill>
                            <a:srgbClr val="000000"/>
                          </a:solidFill>
                          <a:effectLst/>
                          <a:latin typeface="Calibri"/>
                        </a:rPr>
                      </a:br>
                      <a:r>
                        <a:rPr lang="nl-BE" sz="1400" kern="1400">
                          <a:solidFill>
                            <a:srgbClr val="000000"/>
                          </a:solidFill>
                          <a:effectLst/>
                          <a:latin typeface="Calibri"/>
                        </a:rPr>
                        <a:t>FMI</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nl-BE" sz="1400" kern="1400">
                          <a:solidFill>
                            <a:srgbClr val="000000"/>
                          </a:solidFill>
                          <a:effectLst/>
                          <a:latin typeface="Calibri"/>
                        </a:rPr>
                        <a:t>In-situ sampling</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sv-SE" sz="1400" kern="1400">
                          <a:solidFill>
                            <a:srgbClr val="000000"/>
                          </a:solidFill>
                          <a:effectLst/>
                          <a:latin typeface="Calibri"/>
                        </a:rPr>
                        <a:t>13.4 mbar</a:t>
                      </a:r>
                      <a:br>
                        <a:rPr lang="sv-SE" sz="1400" kern="1400">
                          <a:solidFill>
                            <a:srgbClr val="000000"/>
                          </a:solidFill>
                          <a:effectLst/>
                          <a:latin typeface="Calibri"/>
                        </a:rPr>
                      </a:br>
                      <a:r>
                        <a:rPr lang="sv-SE" sz="1400" kern="1400">
                          <a:solidFill>
                            <a:srgbClr val="000000"/>
                          </a:solidFill>
                          <a:effectLst/>
                          <a:latin typeface="Calibri"/>
                        </a:rPr>
                        <a:t>(Amb.P. &gt; 232 mbar)3.9 mbar</a:t>
                      </a:r>
                      <a:br>
                        <a:rPr lang="sv-SE" sz="1400" kern="1400">
                          <a:solidFill>
                            <a:srgbClr val="000000"/>
                          </a:solidFill>
                          <a:effectLst/>
                          <a:latin typeface="Calibri"/>
                        </a:rPr>
                      </a:br>
                      <a:r>
                        <a:rPr lang="sv-SE" sz="1400" kern="1400">
                          <a:solidFill>
                            <a:srgbClr val="000000"/>
                          </a:solidFill>
                          <a:effectLst/>
                          <a:latin typeface="Calibri"/>
                        </a:rPr>
                        <a:t>(Amb.P. &lt; 232 mbar)</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indent="0" algn="ctr" rtl="0">
                        <a:lnSpc>
                          <a:spcPct val="119000"/>
                        </a:lnSpc>
                        <a:spcBef>
                          <a:spcPts val="0"/>
                        </a:spcBef>
                        <a:spcAft>
                          <a:spcPts val="600"/>
                        </a:spcAft>
                      </a:pPr>
                      <a:r>
                        <a:rPr lang="en-US" sz="1400" kern="1400" dirty="0">
                          <a:solidFill>
                            <a:srgbClr val="000000"/>
                          </a:solidFill>
                          <a:effectLst/>
                          <a:latin typeface="Calibri"/>
                        </a:rPr>
                        <a:t>CO</a:t>
                      </a:r>
                      <a:r>
                        <a:rPr lang="en-US" sz="1400" kern="1400" baseline="-25000" dirty="0">
                          <a:solidFill>
                            <a:srgbClr val="000000"/>
                          </a:solidFill>
                          <a:effectLst/>
                          <a:latin typeface="Calibri"/>
                        </a:rPr>
                        <a:t>2</a:t>
                      </a:r>
                      <a:r>
                        <a:rPr lang="en-US" sz="1400" kern="1400" dirty="0">
                          <a:solidFill>
                            <a:srgbClr val="000000"/>
                          </a:solidFill>
                          <a:effectLst/>
                          <a:latin typeface="Calibri"/>
                        </a:rPr>
                        <a:t>, CH</a:t>
                      </a:r>
                      <a:r>
                        <a:rPr lang="en-US" sz="1400" kern="1400" baseline="-25000" dirty="0">
                          <a:solidFill>
                            <a:srgbClr val="000000"/>
                          </a:solidFill>
                          <a:effectLst/>
                          <a:latin typeface="Calibri"/>
                        </a:rPr>
                        <a:t>4</a:t>
                      </a:r>
                      <a:r>
                        <a:rPr lang="en-US" sz="1400" kern="1400" dirty="0">
                          <a:solidFill>
                            <a:srgbClr val="000000"/>
                          </a:solidFill>
                          <a:effectLst/>
                          <a:latin typeface="Calibri"/>
                        </a:rPr>
                        <a:t>, CO vertical profiles, calibrated to WMO standards</a:t>
                      </a: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Control 1"/>
          <p:cNvSpPr>
            <a:spLocks noChangeArrowheads="1" noChangeShapeType="1"/>
          </p:cNvSpPr>
          <p:nvPr/>
        </p:nvSpPr>
        <p:spPr bwMode="auto">
          <a:xfrm>
            <a:off x="2546350" y="9140825"/>
            <a:ext cx="4933950" cy="298132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nl-BE"/>
          </a:p>
        </p:txBody>
      </p:sp>
    </p:spTree>
    <p:extLst>
      <p:ext uri="{BB962C8B-B14F-4D97-AF65-F5344CB8AC3E}">
        <p14:creationId xmlns:p14="http://schemas.microsoft.com/office/powerpoint/2010/main" val="34282810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irCore_launch"/>
          <p:cNvPicPr>
            <a:picLocks noChangeAspect="1" noChangeArrowheads="1"/>
          </p:cNvPicPr>
          <p:nvPr/>
        </p:nvPicPr>
        <p:blipFill>
          <a:blip r:embed="rId3" cstate="print">
            <a:extLst>
              <a:ext uri="{28A0092B-C50C-407E-A947-70E740481C1C}">
                <a14:useLocalDpi xmlns:a14="http://schemas.microsoft.com/office/drawing/2010/main" val="0"/>
              </a:ext>
            </a:extLst>
          </a:blip>
          <a:srcRect t="13446" b="31934"/>
          <a:stretch>
            <a:fillRect/>
          </a:stretch>
        </p:blipFill>
        <p:spPr bwMode="auto">
          <a:xfrm rot="-5400000">
            <a:off x="6334793" y="4095318"/>
            <a:ext cx="3236058" cy="1327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0810" y="331050"/>
            <a:ext cx="3918764" cy="2612509"/>
          </a:xfrm>
          <a:prstGeom prst="rect">
            <a:avLst/>
          </a:prstGeom>
        </p:spPr>
      </p:pic>
      <p:sp>
        <p:nvSpPr>
          <p:cNvPr id="2" name="Title 1"/>
          <p:cNvSpPr>
            <a:spLocks noGrp="1"/>
          </p:cNvSpPr>
          <p:nvPr>
            <p:ph type="title"/>
          </p:nvPr>
        </p:nvSpPr>
        <p:spPr/>
        <p:txBody>
          <a:bodyPr/>
          <a:lstStyle/>
          <a:p>
            <a:endParaRPr lang="nl-BE"/>
          </a:p>
        </p:txBody>
      </p:sp>
      <p:pic>
        <p:nvPicPr>
          <p:cNvPr id="4" name="Content Placeholder 3"/>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t="27023" b="8954"/>
          <a:stretch/>
        </p:blipFill>
        <p:spPr>
          <a:xfrm>
            <a:off x="15134" y="0"/>
            <a:ext cx="4128806" cy="1982586"/>
          </a:xfr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131840" y="3034716"/>
            <a:ext cx="3522667" cy="2645738"/>
          </a:xfrm>
          <a:prstGeom prst="rect">
            <a:avLst/>
          </a:prstGeom>
          <a:noFill/>
          <a:ln>
            <a:noFill/>
          </a:ln>
        </p:spPr>
      </p:pic>
      <p:cxnSp>
        <p:nvCxnSpPr>
          <p:cNvPr id="14" name="Straight Arrow Connector 13"/>
          <p:cNvCxnSpPr/>
          <p:nvPr/>
        </p:nvCxnSpPr>
        <p:spPr>
          <a:xfrm flipH="1">
            <a:off x="5724128" y="2492896"/>
            <a:ext cx="1080120" cy="7920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34292" y="0"/>
            <a:ext cx="2088232" cy="369332"/>
          </a:xfrm>
          <a:prstGeom prst="rect">
            <a:avLst/>
          </a:prstGeom>
          <a:noFill/>
        </p:spPr>
        <p:txBody>
          <a:bodyPr wrap="square" rtlCol="0">
            <a:spAutoFit/>
          </a:bodyPr>
          <a:lstStyle/>
          <a:p>
            <a:r>
              <a:rPr lang="nl-BE" b="1" dirty="0" smtClean="0">
                <a:solidFill>
                  <a:srgbClr val="FF0000"/>
                </a:solidFill>
              </a:rPr>
              <a:t>Vertex 70</a:t>
            </a:r>
            <a:endParaRPr lang="nl-BE" b="1" dirty="0">
              <a:solidFill>
                <a:srgbClr val="FF0000"/>
              </a:solidFill>
            </a:endParaRPr>
          </a:p>
        </p:txBody>
      </p:sp>
      <p:cxnSp>
        <p:nvCxnSpPr>
          <p:cNvPr id="20" name="Straight Arrow Connector 19"/>
          <p:cNvCxnSpPr/>
          <p:nvPr/>
        </p:nvCxnSpPr>
        <p:spPr>
          <a:xfrm>
            <a:off x="4808851" y="470232"/>
            <a:ext cx="152400" cy="11670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133594" y="5825178"/>
            <a:ext cx="2800767" cy="369332"/>
          </a:xfrm>
          <a:prstGeom prst="rect">
            <a:avLst/>
          </a:prstGeom>
        </p:spPr>
        <p:txBody>
          <a:bodyPr wrap="none">
            <a:spAutoFit/>
          </a:bodyPr>
          <a:lstStyle/>
          <a:p>
            <a:r>
              <a:rPr lang="en-GB" b="1" dirty="0">
                <a:solidFill>
                  <a:srgbClr val="FF0000"/>
                </a:solidFill>
              </a:rPr>
              <a:t>LHR optical breadboard</a:t>
            </a:r>
          </a:p>
        </p:txBody>
      </p:sp>
      <p:sp>
        <p:nvSpPr>
          <p:cNvPr id="24" name="TextBox 23"/>
          <p:cNvSpPr txBox="1"/>
          <p:nvPr/>
        </p:nvSpPr>
        <p:spPr>
          <a:xfrm>
            <a:off x="0" y="4065099"/>
            <a:ext cx="2955419" cy="369332"/>
          </a:xfrm>
          <a:prstGeom prst="rect">
            <a:avLst/>
          </a:prstGeom>
          <a:solidFill>
            <a:schemeClr val="bg1"/>
          </a:solidFill>
        </p:spPr>
        <p:txBody>
          <a:bodyPr wrap="square" rtlCol="0">
            <a:spAutoFit/>
          </a:bodyPr>
          <a:lstStyle/>
          <a:p>
            <a:r>
              <a:rPr lang="nl-BE" b="1" dirty="0" smtClean="0">
                <a:solidFill>
                  <a:srgbClr val="FF0000"/>
                </a:solidFill>
              </a:rPr>
              <a:t>EM27/SUN w/ </a:t>
            </a:r>
            <a:r>
              <a:rPr lang="nl-BE" b="1" dirty="0" err="1" smtClean="0">
                <a:solidFill>
                  <a:srgbClr val="FF0000"/>
                </a:solidFill>
              </a:rPr>
              <a:t>suntracker</a:t>
            </a:r>
            <a:endParaRPr lang="nl-BE" b="1" dirty="0">
              <a:solidFill>
                <a:srgbClr val="FF0000"/>
              </a:solidFill>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7" y="2090588"/>
            <a:ext cx="2949792" cy="1966528"/>
          </a:xfrm>
          <a:prstGeom prst="rect">
            <a:avLst/>
          </a:prstGeom>
        </p:spPr>
      </p:pic>
      <p:sp>
        <p:nvSpPr>
          <p:cNvPr id="25" name="TextBox 24"/>
          <p:cNvSpPr txBox="1"/>
          <p:nvPr/>
        </p:nvSpPr>
        <p:spPr>
          <a:xfrm>
            <a:off x="7164288" y="2924944"/>
            <a:ext cx="2003361" cy="369332"/>
          </a:xfrm>
          <a:prstGeom prst="rect">
            <a:avLst/>
          </a:prstGeom>
          <a:noFill/>
        </p:spPr>
        <p:txBody>
          <a:bodyPr wrap="square" rtlCol="0">
            <a:spAutoFit/>
          </a:bodyPr>
          <a:lstStyle/>
          <a:p>
            <a:r>
              <a:rPr lang="nl-BE" b="1" dirty="0" err="1">
                <a:solidFill>
                  <a:srgbClr val="FF0000"/>
                </a:solidFill>
              </a:rPr>
              <a:t>AirCore</a:t>
            </a:r>
            <a:r>
              <a:rPr lang="nl-BE" b="1" dirty="0">
                <a:solidFill>
                  <a:srgbClr val="FF0000"/>
                </a:solidFill>
              </a:rPr>
              <a:t> </a:t>
            </a:r>
            <a:r>
              <a:rPr lang="nl-BE" b="1" dirty="0" err="1">
                <a:solidFill>
                  <a:srgbClr val="FF0000"/>
                </a:solidFill>
              </a:rPr>
              <a:t>launch</a:t>
            </a:r>
            <a:endParaRPr lang="nl-BE" b="1" dirty="0">
              <a:solidFill>
                <a:srgbClr val="FF0000"/>
              </a:solidFill>
            </a:endParaRPr>
          </a:p>
        </p:txBody>
      </p:sp>
      <p:cxnSp>
        <p:nvCxnSpPr>
          <p:cNvPr id="15" name="Straight Arrow Connector 14"/>
          <p:cNvCxnSpPr/>
          <p:nvPr/>
        </p:nvCxnSpPr>
        <p:spPr>
          <a:xfrm>
            <a:off x="998574" y="1749348"/>
            <a:ext cx="252028" cy="76218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213" y="4434431"/>
            <a:ext cx="2954807" cy="1969871"/>
          </a:xfrm>
          <a:prstGeom prst="rect">
            <a:avLst/>
          </a:prstGeom>
        </p:spPr>
      </p:pic>
      <p:sp>
        <p:nvSpPr>
          <p:cNvPr id="31" name="Rectangle 30"/>
          <p:cNvSpPr/>
          <p:nvPr/>
        </p:nvSpPr>
        <p:spPr>
          <a:xfrm>
            <a:off x="106361" y="6009844"/>
            <a:ext cx="1018227" cy="369332"/>
          </a:xfrm>
          <a:prstGeom prst="rect">
            <a:avLst/>
          </a:prstGeom>
          <a:solidFill>
            <a:schemeClr val="bg1"/>
          </a:solidFill>
        </p:spPr>
        <p:txBody>
          <a:bodyPr wrap="none">
            <a:spAutoFit/>
          </a:bodyPr>
          <a:lstStyle/>
          <a:p>
            <a:r>
              <a:rPr lang="en-GB" b="1" dirty="0" smtClean="0">
                <a:solidFill>
                  <a:srgbClr val="FF0000"/>
                </a:solidFill>
              </a:rPr>
              <a:t>IR cube</a:t>
            </a:r>
            <a:endParaRPr lang="en-GB" b="1" dirty="0">
              <a:solidFill>
                <a:srgbClr val="FF0000"/>
              </a:solidFill>
            </a:endParaRPr>
          </a:p>
        </p:txBody>
      </p:sp>
      <p:sp>
        <p:nvSpPr>
          <p:cNvPr id="21" name="TextBox 20"/>
          <p:cNvSpPr txBox="1"/>
          <p:nvPr/>
        </p:nvSpPr>
        <p:spPr>
          <a:xfrm>
            <a:off x="2572531" y="-2143"/>
            <a:ext cx="1178102" cy="369332"/>
          </a:xfrm>
          <a:prstGeom prst="rect">
            <a:avLst/>
          </a:prstGeom>
          <a:noFill/>
        </p:spPr>
        <p:txBody>
          <a:bodyPr wrap="square" rtlCol="0">
            <a:spAutoFit/>
          </a:bodyPr>
          <a:lstStyle/>
          <a:p>
            <a:r>
              <a:rPr lang="nl-BE" b="1" dirty="0" smtClean="0">
                <a:solidFill>
                  <a:srgbClr val="FF0000"/>
                </a:solidFill>
              </a:rPr>
              <a:t>TCCON</a:t>
            </a:r>
            <a:endParaRPr lang="nl-BE" b="1" dirty="0">
              <a:solidFill>
                <a:srgbClr val="FF0000"/>
              </a:solidFill>
            </a:endParaRPr>
          </a:p>
        </p:txBody>
      </p:sp>
      <p:cxnSp>
        <p:nvCxnSpPr>
          <p:cNvPr id="22" name="Straight Arrow Connector 21"/>
          <p:cNvCxnSpPr/>
          <p:nvPr/>
        </p:nvCxnSpPr>
        <p:spPr>
          <a:xfrm flipH="1">
            <a:off x="2796290" y="334126"/>
            <a:ext cx="335550" cy="35857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877716" y="1414517"/>
            <a:ext cx="1478445" cy="646331"/>
          </a:xfrm>
          <a:prstGeom prst="rect">
            <a:avLst/>
          </a:prstGeom>
          <a:noFill/>
        </p:spPr>
        <p:txBody>
          <a:bodyPr wrap="square" rtlCol="0">
            <a:spAutoFit/>
          </a:bodyPr>
          <a:lstStyle/>
          <a:p>
            <a:r>
              <a:rPr lang="nl-BE" b="1" dirty="0" smtClean="0">
                <a:solidFill>
                  <a:srgbClr val="FF0000"/>
                </a:solidFill>
              </a:rPr>
              <a:t>FRM4GHG container</a:t>
            </a:r>
            <a:endParaRPr lang="nl-BE" b="1" dirty="0">
              <a:solidFill>
                <a:srgbClr val="FF0000"/>
              </a:solidFill>
            </a:endParaRPr>
          </a:p>
        </p:txBody>
      </p:sp>
      <p:cxnSp>
        <p:nvCxnSpPr>
          <p:cNvPr id="29" name="Straight Arrow Connector 28"/>
          <p:cNvCxnSpPr/>
          <p:nvPr/>
        </p:nvCxnSpPr>
        <p:spPr>
          <a:xfrm flipH="1" flipV="1">
            <a:off x="2157636" y="1340768"/>
            <a:ext cx="782074" cy="3583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5158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116632"/>
            <a:ext cx="8064896" cy="576064"/>
          </a:xfrm>
        </p:spPr>
        <p:txBody>
          <a:bodyPr/>
          <a:lstStyle/>
          <a:p>
            <a:r>
              <a:rPr lang="en-US" b="1" kern="1200" dirty="0" smtClean="0">
                <a:solidFill>
                  <a:srgbClr val="FF0000"/>
                </a:solidFill>
                <a:latin typeface="Arial" charset="0"/>
                <a:ea typeface="+mn-ea"/>
                <a:cs typeface="+mn-cs"/>
              </a:rPr>
              <a:t>Suntrackers</a:t>
            </a:r>
            <a:endParaRPr lang="en-US" b="1" kern="1200" dirty="0">
              <a:solidFill>
                <a:srgbClr val="FF0000"/>
              </a:solidFill>
              <a:latin typeface="Arial" charset="0"/>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29" y="717508"/>
            <a:ext cx="4479418" cy="3359564"/>
          </a:xfrm>
          <a:prstGeom prst="rect">
            <a:avLst/>
          </a:prstGeom>
        </p:spPr>
      </p:pic>
      <p:sp>
        <p:nvSpPr>
          <p:cNvPr id="6" name="TextBox 5"/>
          <p:cNvSpPr txBox="1"/>
          <p:nvPr/>
        </p:nvSpPr>
        <p:spPr>
          <a:xfrm>
            <a:off x="155060" y="4467670"/>
            <a:ext cx="4296555" cy="369332"/>
          </a:xfrm>
          <a:prstGeom prst="rect">
            <a:avLst/>
          </a:prstGeom>
          <a:noFill/>
        </p:spPr>
        <p:txBody>
          <a:bodyPr wrap="square" rtlCol="0">
            <a:spAutoFit/>
          </a:bodyPr>
          <a:lstStyle/>
          <a:p>
            <a:r>
              <a:rPr lang="en-US" b="1" dirty="0" smtClean="0">
                <a:solidFill>
                  <a:srgbClr val="FF0000"/>
                </a:solidFill>
              </a:rPr>
              <a:t>Fiber-coupled to IRcube</a:t>
            </a:r>
            <a:endParaRPr lang="en-US" b="1" dirty="0">
              <a:solidFill>
                <a:srgbClr val="FF0000"/>
              </a:solidFill>
            </a:endParaRPr>
          </a:p>
        </p:txBody>
      </p:sp>
      <p:sp>
        <p:nvSpPr>
          <p:cNvPr id="7" name="TextBox 6"/>
          <p:cNvSpPr txBox="1"/>
          <p:nvPr/>
        </p:nvSpPr>
        <p:spPr>
          <a:xfrm>
            <a:off x="4716016" y="4446404"/>
            <a:ext cx="4390992" cy="646331"/>
          </a:xfrm>
          <a:prstGeom prst="rect">
            <a:avLst/>
          </a:prstGeom>
          <a:noFill/>
        </p:spPr>
        <p:txBody>
          <a:bodyPr wrap="square" rtlCol="0">
            <a:spAutoFit/>
          </a:bodyPr>
          <a:lstStyle/>
          <a:p>
            <a:r>
              <a:rPr lang="nl-BE" b="1" dirty="0" smtClean="0">
                <a:solidFill>
                  <a:srgbClr val="FF0000"/>
                </a:solidFill>
              </a:rPr>
              <a:t>BIRA suntracker- coupled to Vertex 70 and LHR</a:t>
            </a:r>
            <a:endParaRPr lang="nl-BE" b="1" dirty="0">
              <a:solidFill>
                <a:srgbClr val="FF0000"/>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2198" r="6715"/>
          <a:stretch/>
        </p:blipFill>
        <p:spPr>
          <a:xfrm rot="5400000">
            <a:off x="5407369" y="334906"/>
            <a:ext cx="3359566" cy="4124769"/>
          </a:xfrm>
          <a:prstGeom prst="rect">
            <a:avLst/>
          </a:prstGeom>
        </p:spPr>
      </p:pic>
    </p:spTree>
    <p:extLst>
      <p:ext uri="{BB962C8B-B14F-4D97-AF65-F5344CB8AC3E}">
        <p14:creationId xmlns:p14="http://schemas.microsoft.com/office/powerpoint/2010/main" val="2743143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solidFill>
                  <a:srgbClr val="FF0000"/>
                </a:solidFill>
              </a:rPr>
              <a:t>Aircore</a:t>
            </a:r>
            <a:r>
              <a:rPr lang="nl-BE" dirty="0" smtClean="0">
                <a:solidFill>
                  <a:srgbClr val="FF0000"/>
                </a:solidFill>
              </a:rPr>
              <a:t> </a:t>
            </a:r>
            <a:r>
              <a:rPr lang="nl-BE" sz="1800" dirty="0" smtClean="0">
                <a:solidFill>
                  <a:schemeClr val="tx1"/>
                </a:solidFill>
              </a:rPr>
              <a:t>(NOAA, </a:t>
            </a:r>
            <a:r>
              <a:rPr lang="nl-BE" sz="1800" dirty="0" err="1" smtClean="0">
                <a:solidFill>
                  <a:schemeClr val="tx1"/>
                </a:solidFill>
              </a:rPr>
              <a:t>Karion</a:t>
            </a:r>
            <a:r>
              <a:rPr lang="nl-BE" sz="1800" dirty="0" smtClean="0">
                <a:solidFill>
                  <a:schemeClr val="tx1"/>
                </a:solidFill>
              </a:rPr>
              <a:t> et al., 2010)</a:t>
            </a:r>
            <a:endParaRPr lang="nl-BE" sz="1800" dirty="0">
              <a:solidFill>
                <a:schemeClr val="tx1"/>
              </a:solidFill>
            </a:endParaRPr>
          </a:p>
        </p:txBody>
      </p:sp>
      <p:sp>
        <p:nvSpPr>
          <p:cNvPr id="3" name="Content Placeholder 2"/>
          <p:cNvSpPr>
            <a:spLocks noGrp="1"/>
          </p:cNvSpPr>
          <p:nvPr>
            <p:ph idx="1"/>
          </p:nvPr>
        </p:nvSpPr>
        <p:spPr>
          <a:xfrm>
            <a:off x="4139952" y="836712"/>
            <a:ext cx="5004048" cy="5544616"/>
          </a:xfrm>
        </p:spPr>
        <p:txBody>
          <a:bodyPr/>
          <a:lstStyle/>
          <a:p>
            <a:pPr marL="0" indent="0">
              <a:buNone/>
            </a:pPr>
            <a:r>
              <a:rPr lang="nl-BE" sz="2000" b="1" i="1" dirty="0" err="1" smtClean="0"/>
              <a:t>Principle</a:t>
            </a:r>
            <a:r>
              <a:rPr lang="nl-BE" sz="2000" b="1" i="1" dirty="0" smtClean="0"/>
              <a:t>:</a:t>
            </a:r>
          </a:p>
          <a:p>
            <a:pPr marL="0" indent="0">
              <a:buNone/>
            </a:pPr>
            <a:r>
              <a:rPr lang="nl-BE" sz="2000" dirty="0" smtClean="0"/>
              <a:t>1. Long tube, </a:t>
            </a:r>
            <a:r>
              <a:rPr lang="nl-BE" sz="2000" dirty="0" err="1" smtClean="0"/>
              <a:t>filled</a:t>
            </a:r>
            <a:r>
              <a:rPr lang="nl-BE" sz="2000" dirty="0" smtClean="0"/>
              <a:t> </a:t>
            </a:r>
            <a:r>
              <a:rPr lang="nl-BE" sz="2000" dirty="0" err="1" smtClean="0"/>
              <a:t>with</a:t>
            </a:r>
            <a:r>
              <a:rPr lang="nl-BE" sz="2000" dirty="0" smtClean="0"/>
              <a:t> ‘</a:t>
            </a:r>
            <a:r>
              <a:rPr lang="nl-BE" sz="2000" dirty="0" err="1" smtClean="0"/>
              <a:t>fill</a:t>
            </a:r>
            <a:r>
              <a:rPr lang="nl-BE" sz="2000" dirty="0" smtClean="0"/>
              <a:t> gas’, open at 1 end, is </a:t>
            </a:r>
            <a:r>
              <a:rPr lang="nl-BE" sz="2000" dirty="0" err="1" smtClean="0"/>
              <a:t>launched</a:t>
            </a:r>
            <a:r>
              <a:rPr lang="nl-BE" sz="2000" dirty="0" smtClean="0"/>
              <a:t> in </a:t>
            </a:r>
            <a:r>
              <a:rPr lang="nl-BE" sz="2000" dirty="0" err="1" smtClean="0"/>
              <a:t>the</a:t>
            </a:r>
            <a:r>
              <a:rPr lang="nl-BE" sz="2000" dirty="0" smtClean="0"/>
              <a:t> air </a:t>
            </a:r>
            <a:r>
              <a:rPr lang="nl-BE" sz="2000" dirty="0" err="1" smtClean="0"/>
              <a:t>with</a:t>
            </a:r>
            <a:r>
              <a:rPr lang="nl-BE" sz="2000" dirty="0" smtClean="0"/>
              <a:t> a carrier (</a:t>
            </a:r>
            <a:r>
              <a:rPr lang="nl-BE" sz="2000" dirty="0" err="1" smtClean="0"/>
              <a:t>typically</a:t>
            </a:r>
            <a:r>
              <a:rPr lang="nl-BE" sz="2000" dirty="0" smtClean="0"/>
              <a:t> a balloon, up </a:t>
            </a:r>
            <a:r>
              <a:rPr lang="nl-BE" sz="2000" dirty="0" err="1" smtClean="0"/>
              <a:t>to</a:t>
            </a:r>
            <a:r>
              <a:rPr lang="nl-BE" sz="2000" dirty="0" smtClean="0"/>
              <a:t> 25 km </a:t>
            </a:r>
            <a:r>
              <a:rPr lang="nl-BE" sz="2000" dirty="0" err="1" smtClean="0"/>
              <a:t>altitude</a:t>
            </a:r>
            <a:r>
              <a:rPr lang="nl-BE" sz="2000" dirty="0" smtClean="0"/>
              <a:t>);</a:t>
            </a:r>
          </a:p>
          <a:p>
            <a:pPr marL="0" indent="0">
              <a:buNone/>
            </a:pPr>
            <a:r>
              <a:rPr lang="nl-BE" sz="2000" dirty="0" smtClean="0"/>
              <a:t>2. </a:t>
            </a:r>
            <a:r>
              <a:rPr lang="nl-BE" sz="2000" dirty="0" err="1" smtClean="0"/>
              <a:t>During</a:t>
            </a:r>
            <a:r>
              <a:rPr lang="nl-BE" sz="2000" dirty="0" smtClean="0"/>
              <a:t> </a:t>
            </a:r>
            <a:r>
              <a:rPr lang="nl-BE" sz="2000" dirty="0" err="1" smtClean="0"/>
              <a:t>ascent</a:t>
            </a:r>
            <a:r>
              <a:rPr lang="nl-BE" sz="2000" dirty="0" smtClean="0"/>
              <a:t>, </a:t>
            </a:r>
            <a:r>
              <a:rPr lang="nl-BE" sz="2000" dirty="0" err="1" smtClean="0"/>
              <a:t>pressure</a:t>
            </a:r>
            <a:r>
              <a:rPr lang="nl-BE" sz="2000" dirty="0" smtClean="0"/>
              <a:t> </a:t>
            </a:r>
            <a:r>
              <a:rPr lang="nl-BE" sz="2000" dirty="0" err="1" smtClean="0"/>
              <a:t>decrease</a:t>
            </a:r>
            <a:r>
              <a:rPr lang="nl-BE" sz="2000" dirty="0" smtClean="0"/>
              <a:t> </a:t>
            </a:r>
            <a:r>
              <a:rPr lang="nl-BE" sz="2000" dirty="0" err="1" smtClean="0"/>
              <a:t>evacuates</a:t>
            </a:r>
            <a:r>
              <a:rPr lang="nl-BE" sz="2000" dirty="0" smtClean="0"/>
              <a:t> </a:t>
            </a:r>
            <a:r>
              <a:rPr lang="nl-BE" sz="2000" dirty="0" err="1" smtClean="0"/>
              <a:t>fill</a:t>
            </a:r>
            <a:r>
              <a:rPr lang="nl-BE" sz="2000" dirty="0" smtClean="0"/>
              <a:t> gas </a:t>
            </a:r>
            <a:r>
              <a:rPr lang="nl-BE" sz="2000" dirty="0" err="1" smtClean="0"/>
              <a:t>from</a:t>
            </a:r>
            <a:r>
              <a:rPr lang="nl-BE" sz="2000" dirty="0" smtClean="0"/>
              <a:t> </a:t>
            </a:r>
            <a:r>
              <a:rPr lang="nl-BE" sz="2000" dirty="0" err="1" smtClean="0"/>
              <a:t>the</a:t>
            </a:r>
            <a:r>
              <a:rPr lang="nl-BE" sz="2000" dirty="0" smtClean="0"/>
              <a:t> tube.</a:t>
            </a:r>
          </a:p>
          <a:p>
            <a:pPr marL="0" indent="0">
              <a:buNone/>
            </a:pPr>
            <a:r>
              <a:rPr lang="nl-BE" sz="2000" dirty="0" smtClean="0"/>
              <a:t>3. </a:t>
            </a:r>
            <a:r>
              <a:rPr lang="nl-BE" sz="2000" dirty="0" err="1" smtClean="0"/>
              <a:t>During</a:t>
            </a:r>
            <a:r>
              <a:rPr lang="nl-BE" sz="2000" dirty="0" smtClean="0"/>
              <a:t> </a:t>
            </a:r>
            <a:r>
              <a:rPr lang="nl-BE" sz="2000" dirty="0" err="1" smtClean="0"/>
              <a:t>descent</a:t>
            </a:r>
            <a:r>
              <a:rPr lang="nl-BE" sz="2000" dirty="0" smtClean="0"/>
              <a:t> (</a:t>
            </a:r>
            <a:r>
              <a:rPr lang="nl-BE" sz="2000" dirty="0" err="1" smtClean="0"/>
              <a:t>typically</a:t>
            </a:r>
            <a:r>
              <a:rPr lang="nl-BE" sz="2000" dirty="0" smtClean="0"/>
              <a:t> </a:t>
            </a:r>
            <a:r>
              <a:rPr lang="nl-BE" sz="2000" dirty="0" err="1" smtClean="0"/>
              <a:t>with</a:t>
            </a:r>
            <a:r>
              <a:rPr lang="nl-BE" sz="2000" dirty="0" smtClean="0"/>
              <a:t> parachute), </a:t>
            </a:r>
            <a:r>
              <a:rPr lang="nl-BE" sz="2000" dirty="0" err="1" smtClean="0"/>
              <a:t>pressure</a:t>
            </a:r>
            <a:r>
              <a:rPr lang="nl-BE" sz="2000" dirty="0" smtClean="0"/>
              <a:t> </a:t>
            </a:r>
            <a:r>
              <a:rPr lang="nl-BE" sz="2000" dirty="0" err="1" smtClean="0"/>
              <a:t>increase</a:t>
            </a:r>
            <a:r>
              <a:rPr lang="nl-BE" sz="2000" dirty="0" smtClean="0"/>
              <a:t> </a:t>
            </a:r>
            <a:r>
              <a:rPr lang="nl-BE" sz="2000" dirty="0" smtClean="0">
                <a:sym typeface="Symbol"/>
              </a:rPr>
              <a:t></a:t>
            </a:r>
            <a:r>
              <a:rPr lang="nl-BE" sz="2000" dirty="0" smtClean="0"/>
              <a:t> </a:t>
            </a:r>
            <a:r>
              <a:rPr lang="nl-BE" sz="2000" dirty="0" err="1" smtClean="0"/>
              <a:t>the</a:t>
            </a:r>
            <a:r>
              <a:rPr lang="nl-BE" sz="2000" dirty="0" smtClean="0"/>
              <a:t> </a:t>
            </a:r>
            <a:r>
              <a:rPr lang="nl-BE" sz="2000" dirty="0" err="1" smtClean="0"/>
              <a:t>ambient</a:t>
            </a:r>
            <a:r>
              <a:rPr lang="nl-BE" sz="2000" dirty="0" smtClean="0"/>
              <a:t> air </a:t>
            </a:r>
            <a:r>
              <a:rPr lang="nl-BE" sz="2000" dirty="0" err="1" smtClean="0"/>
              <a:t>gradually</a:t>
            </a:r>
            <a:r>
              <a:rPr lang="nl-BE" sz="2000" dirty="0" smtClean="0"/>
              <a:t> </a:t>
            </a:r>
            <a:r>
              <a:rPr lang="nl-BE" sz="2000" dirty="0" err="1" smtClean="0"/>
              <a:t>fills</a:t>
            </a:r>
            <a:r>
              <a:rPr lang="nl-BE" sz="2000" dirty="0" smtClean="0"/>
              <a:t> </a:t>
            </a:r>
            <a:r>
              <a:rPr lang="nl-BE" sz="2000" dirty="0" err="1" smtClean="0"/>
              <a:t>the</a:t>
            </a:r>
            <a:r>
              <a:rPr lang="nl-BE" sz="2000" dirty="0" smtClean="0"/>
              <a:t> tube.</a:t>
            </a:r>
          </a:p>
          <a:p>
            <a:pPr marL="0" indent="0">
              <a:buNone/>
            </a:pPr>
            <a:r>
              <a:rPr lang="nl-BE" sz="2000" dirty="0" smtClean="0"/>
              <a:t>4. At landing, tube is </a:t>
            </a:r>
            <a:r>
              <a:rPr lang="nl-BE" sz="2000" dirty="0" err="1" smtClean="0"/>
              <a:t>closed</a:t>
            </a:r>
            <a:r>
              <a:rPr lang="nl-BE" sz="2000" dirty="0" smtClean="0"/>
              <a:t>, taken </a:t>
            </a:r>
            <a:r>
              <a:rPr lang="nl-BE" sz="2000" dirty="0" err="1" smtClean="0"/>
              <a:t>to</a:t>
            </a:r>
            <a:r>
              <a:rPr lang="nl-BE" sz="2000" dirty="0" smtClean="0"/>
              <a:t> lab </a:t>
            </a:r>
            <a:r>
              <a:rPr lang="nl-BE" sz="2000" dirty="0" err="1" smtClean="0"/>
              <a:t>for</a:t>
            </a:r>
            <a:r>
              <a:rPr lang="nl-BE" sz="2000" dirty="0" smtClean="0"/>
              <a:t> analysis </a:t>
            </a:r>
            <a:r>
              <a:rPr lang="nl-BE" sz="2000" dirty="0" smtClean="0">
                <a:sym typeface="Symbol"/>
              </a:rPr>
              <a:t></a:t>
            </a:r>
            <a:r>
              <a:rPr lang="nl-BE" sz="2000" dirty="0" smtClean="0"/>
              <a:t> tube air is ‘</a:t>
            </a:r>
            <a:r>
              <a:rPr lang="nl-BE" sz="2000" dirty="0" err="1" smtClean="0"/>
              <a:t>flushed</a:t>
            </a:r>
            <a:r>
              <a:rPr lang="nl-BE" sz="2000" dirty="0" smtClean="0"/>
              <a:t>’ </a:t>
            </a:r>
            <a:r>
              <a:rPr lang="nl-BE" sz="2000" dirty="0" err="1" smtClean="0"/>
              <a:t>through</a:t>
            </a:r>
            <a:r>
              <a:rPr lang="nl-BE" sz="2000" dirty="0" smtClean="0"/>
              <a:t> PICARRO GHG </a:t>
            </a:r>
            <a:r>
              <a:rPr lang="nl-BE" sz="2000" dirty="0" err="1" smtClean="0"/>
              <a:t>analyser</a:t>
            </a:r>
            <a:endParaRPr lang="nl-BE" sz="2000" dirty="0"/>
          </a:p>
          <a:p>
            <a:pPr marL="0" indent="0">
              <a:buNone/>
            </a:pPr>
            <a:r>
              <a:rPr lang="nl-BE" sz="2000" dirty="0" smtClean="0"/>
              <a:t>5. </a:t>
            </a:r>
            <a:r>
              <a:rPr lang="nl-BE" sz="2000" dirty="0" err="1" smtClean="0"/>
              <a:t>Concentration_gas</a:t>
            </a:r>
            <a:r>
              <a:rPr lang="nl-BE" sz="2000" dirty="0" smtClean="0"/>
              <a:t> (t) is </a:t>
            </a:r>
            <a:r>
              <a:rPr lang="nl-BE" sz="2000" dirty="0" err="1" smtClean="0"/>
              <a:t>converted</a:t>
            </a:r>
            <a:r>
              <a:rPr lang="nl-BE" sz="2000" dirty="0" smtClean="0"/>
              <a:t>  </a:t>
            </a:r>
            <a:r>
              <a:rPr lang="nl-BE" sz="2000" dirty="0" err="1" smtClean="0"/>
              <a:t>to</a:t>
            </a:r>
            <a:r>
              <a:rPr lang="nl-BE" sz="2000" dirty="0" smtClean="0"/>
              <a:t> </a:t>
            </a:r>
            <a:r>
              <a:rPr lang="nl-BE" sz="2000" dirty="0" err="1" smtClean="0"/>
              <a:t>concentration_gas</a:t>
            </a:r>
            <a:r>
              <a:rPr lang="nl-BE" sz="2000" dirty="0" smtClean="0"/>
              <a:t> (</a:t>
            </a:r>
            <a:r>
              <a:rPr lang="nl-BE" sz="2000" dirty="0" err="1" smtClean="0"/>
              <a:t>z</a:t>
            </a:r>
            <a:r>
              <a:rPr lang="nl-BE" sz="2000" dirty="0" smtClean="0"/>
              <a:t>)</a:t>
            </a:r>
          </a:p>
          <a:p>
            <a:pPr marL="0" indent="0">
              <a:buNone/>
            </a:pPr>
            <a:endParaRPr lang="nl-BE"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 y="781150"/>
            <a:ext cx="208915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587" y="781150"/>
            <a:ext cx="1676305" cy="43043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5"/>
          <p:cNvSpPr/>
          <p:nvPr/>
        </p:nvSpPr>
        <p:spPr>
          <a:xfrm>
            <a:off x="12700" y="2379762"/>
            <a:ext cx="2127250" cy="954088"/>
          </a:xfrm>
          <a:prstGeom prst="rect">
            <a:avLst/>
          </a:prstGeom>
          <a:solidFill>
            <a:schemeClr val="tx2">
              <a:lumMod val="65000"/>
              <a:lumOff val="35000"/>
            </a:schemeClr>
          </a:solidFill>
        </p:spPr>
        <p:txBody>
          <a:bodyPr>
            <a:spAutoFit/>
          </a:bodyPr>
          <a:lstStyle/>
          <a:p>
            <a:pPr>
              <a:defRPr/>
            </a:pPr>
            <a:r>
              <a:rPr lang="en-US" altLang="nl-BE" sz="1400" dirty="0">
                <a:solidFill>
                  <a:schemeClr val="bg1"/>
                </a:solidFill>
              </a:rPr>
              <a:t>40 m (1/4” diameter) </a:t>
            </a:r>
          </a:p>
          <a:p>
            <a:pPr>
              <a:defRPr/>
            </a:pPr>
            <a:r>
              <a:rPr lang="en-US" altLang="nl-BE" sz="1400" dirty="0">
                <a:solidFill>
                  <a:schemeClr val="bg1"/>
                </a:solidFill>
              </a:rPr>
              <a:t>+ 60 m (1/8” diameter); </a:t>
            </a:r>
          </a:p>
          <a:p>
            <a:pPr>
              <a:defRPr/>
            </a:pPr>
            <a:r>
              <a:rPr lang="en-US" altLang="nl-BE" sz="1400" dirty="0">
                <a:solidFill>
                  <a:schemeClr val="bg1"/>
                </a:solidFill>
              </a:rPr>
              <a:t>coils: 2.8 kg; </a:t>
            </a:r>
          </a:p>
          <a:p>
            <a:pPr>
              <a:defRPr/>
            </a:pPr>
            <a:r>
              <a:rPr lang="en-US" altLang="nl-BE" sz="1400" dirty="0">
                <a:solidFill>
                  <a:schemeClr val="bg1"/>
                </a:solidFill>
              </a:rPr>
              <a:t>Total package: 3.6 kg</a:t>
            </a:r>
            <a:endParaRPr lang="en-US" altLang="nl-BE" sz="1400" dirty="0">
              <a:solidFill>
                <a:srgbClr val="000000"/>
              </a:solidFill>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48" y="3364682"/>
            <a:ext cx="2127250" cy="172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739" y="735317"/>
            <a:ext cx="5869395" cy="57633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3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AirCore profiles during FRM4GHG</a:t>
            </a:r>
            <a:endParaRPr lang="nl-BE" dirty="0"/>
          </a:p>
        </p:txBody>
      </p:sp>
      <p:graphicFrame>
        <p:nvGraphicFramePr>
          <p:cNvPr id="6" name="Table 5"/>
          <p:cNvGraphicFramePr>
            <a:graphicFrameLocks noGrp="1"/>
          </p:cNvGraphicFramePr>
          <p:nvPr>
            <p:extLst>
              <p:ext uri="{D42A27DB-BD31-4B8C-83A1-F6EECF244321}">
                <p14:modId xmlns:p14="http://schemas.microsoft.com/office/powerpoint/2010/main" val="1021736755"/>
              </p:ext>
            </p:extLst>
          </p:nvPr>
        </p:nvGraphicFramePr>
        <p:xfrm>
          <a:off x="179512" y="1395576"/>
          <a:ext cx="3888433" cy="3977640"/>
        </p:xfrm>
        <a:graphic>
          <a:graphicData uri="http://schemas.openxmlformats.org/drawingml/2006/table">
            <a:tbl>
              <a:tblPr firstRow="1" bandRow="1">
                <a:tableStyleId>{5C22544A-7EE6-4342-B048-85BDC9FD1C3A}</a:tableStyleId>
              </a:tblPr>
              <a:tblGrid>
                <a:gridCol w="1008112"/>
                <a:gridCol w="1512168"/>
                <a:gridCol w="1368153"/>
              </a:tblGrid>
              <a:tr h="370840">
                <a:tc>
                  <a:txBody>
                    <a:bodyPr/>
                    <a:lstStyle/>
                    <a:p>
                      <a:r>
                        <a:rPr lang="en-US" dirty="0" smtClean="0"/>
                        <a:t>Fight no.</a:t>
                      </a:r>
                      <a:endParaRPr lang="en-US" dirty="0"/>
                    </a:p>
                  </a:txBody>
                  <a:tcPr/>
                </a:tc>
                <a:tc>
                  <a:txBody>
                    <a:bodyPr/>
                    <a:lstStyle/>
                    <a:p>
                      <a:r>
                        <a:rPr lang="en-US" dirty="0" smtClean="0"/>
                        <a:t>Month</a:t>
                      </a:r>
                      <a:endParaRPr lang="en-US" dirty="0"/>
                    </a:p>
                  </a:txBody>
                  <a:tcPr/>
                </a:tc>
                <a:tc>
                  <a:txBody>
                    <a:bodyPr/>
                    <a:lstStyle/>
                    <a:p>
                      <a:r>
                        <a:rPr lang="en-US" dirty="0" smtClean="0"/>
                        <a:t>Date</a:t>
                      </a:r>
                      <a:endParaRPr lang="en-US" dirty="0"/>
                    </a:p>
                  </a:txBody>
                  <a:tcPr/>
                </a:tc>
              </a:tr>
              <a:tr h="370840">
                <a:tc>
                  <a:txBody>
                    <a:bodyPr/>
                    <a:lstStyle/>
                    <a:p>
                      <a:r>
                        <a:rPr lang="en-US" dirty="0" smtClean="0"/>
                        <a:t>1</a:t>
                      </a:r>
                      <a:endParaRPr lang="en-US" dirty="0"/>
                    </a:p>
                  </a:txBody>
                  <a:tcPr/>
                </a:tc>
                <a:tc>
                  <a:txBody>
                    <a:bodyPr/>
                    <a:lstStyle/>
                    <a:p>
                      <a:r>
                        <a:rPr lang="en-US" dirty="0" smtClean="0"/>
                        <a:t>April</a:t>
                      </a:r>
                      <a:endParaRPr lang="en-US" dirty="0"/>
                    </a:p>
                  </a:txBody>
                  <a:tcPr/>
                </a:tc>
                <a:tc>
                  <a:txBody>
                    <a:bodyPr/>
                    <a:lstStyle/>
                    <a:p>
                      <a:r>
                        <a:rPr lang="en-US" dirty="0" smtClean="0"/>
                        <a:t>20170421</a:t>
                      </a:r>
                      <a:endParaRPr lang="en-US" dirty="0"/>
                    </a:p>
                  </a:txBody>
                  <a:tcPr/>
                </a:tc>
              </a:tr>
              <a:tr h="370840">
                <a:tc>
                  <a:txBody>
                    <a:bodyPr/>
                    <a:lstStyle/>
                    <a:p>
                      <a:r>
                        <a:rPr lang="en-US" dirty="0" smtClean="0"/>
                        <a:t>2</a:t>
                      </a:r>
                      <a:endParaRPr lang="en-US" dirty="0"/>
                    </a:p>
                  </a:txBody>
                  <a:tcPr/>
                </a:tc>
                <a:tc>
                  <a:txBody>
                    <a:bodyPr/>
                    <a:lstStyle/>
                    <a:p>
                      <a:r>
                        <a:rPr lang="en-US" dirty="0" smtClean="0"/>
                        <a:t>April</a:t>
                      </a:r>
                      <a:endParaRPr lang="en-US" dirty="0"/>
                    </a:p>
                  </a:txBody>
                  <a:tcPr/>
                </a:tc>
                <a:tc>
                  <a:txBody>
                    <a:bodyPr/>
                    <a:lstStyle/>
                    <a:p>
                      <a:r>
                        <a:rPr lang="en-US" dirty="0" smtClean="0"/>
                        <a:t>20170424</a:t>
                      </a:r>
                      <a:endParaRPr lang="en-US" dirty="0"/>
                    </a:p>
                  </a:txBody>
                  <a:tcPr/>
                </a:tc>
              </a:tr>
              <a:tr h="370840">
                <a:tc>
                  <a:txBody>
                    <a:bodyPr/>
                    <a:lstStyle/>
                    <a:p>
                      <a:r>
                        <a:rPr lang="en-US" dirty="0" smtClean="0"/>
                        <a:t>3</a:t>
                      </a:r>
                      <a:endParaRPr lang="en-US" dirty="0"/>
                    </a:p>
                  </a:txBody>
                  <a:tcPr/>
                </a:tc>
                <a:tc>
                  <a:txBody>
                    <a:bodyPr/>
                    <a:lstStyle/>
                    <a:p>
                      <a:r>
                        <a:rPr lang="en-US" dirty="0" smtClean="0"/>
                        <a:t>April</a:t>
                      </a:r>
                      <a:endParaRPr lang="en-US" dirty="0"/>
                    </a:p>
                  </a:txBody>
                  <a:tcPr/>
                </a:tc>
                <a:tc>
                  <a:txBody>
                    <a:bodyPr/>
                    <a:lstStyle/>
                    <a:p>
                      <a:r>
                        <a:rPr lang="en-US" dirty="0" smtClean="0"/>
                        <a:t>20170426</a:t>
                      </a:r>
                      <a:endParaRPr lang="en-US" dirty="0"/>
                    </a:p>
                  </a:txBody>
                  <a:tcPr/>
                </a:tc>
              </a:tr>
              <a:tr h="370840">
                <a:tc>
                  <a:txBody>
                    <a:bodyPr/>
                    <a:lstStyle/>
                    <a:p>
                      <a:r>
                        <a:rPr lang="en-US" dirty="0" smtClean="0"/>
                        <a:t>4</a:t>
                      </a:r>
                      <a:endParaRPr lang="en-US" dirty="0"/>
                    </a:p>
                  </a:txBody>
                  <a:tcPr/>
                </a:tc>
                <a:tc>
                  <a:txBody>
                    <a:bodyPr/>
                    <a:lstStyle/>
                    <a:p>
                      <a:r>
                        <a:rPr lang="en-US" dirty="0" smtClean="0"/>
                        <a:t>May</a:t>
                      </a:r>
                      <a:endParaRPr lang="en-US" dirty="0"/>
                    </a:p>
                  </a:txBody>
                  <a:tcPr/>
                </a:tc>
                <a:tc>
                  <a:txBody>
                    <a:bodyPr/>
                    <a:lstStyle/>
                    <a:p>
                      <a:r>
                        <a:rPr lang="en-US" dirty="0" smtClean="0"/>
                        <a:t>20170515</a:t>
                      </a:r>
                      <a:endParaRPr lang="en-US" dirty="0"/>
                    </a:p>
                  </a:txBody>
                  <a:tcPr/>
                </a:tc>
              </a:tr>
              <a:tr h="370840">
                <a:tc>
                  <a:txBody>
                    <a:bodyPr/>
                    <a:lstStyle/>
                    <a:p>
                      <a:r>
                        <a:rPr lang="en-US" dirty="0" smtClean="0"/>
                        <a:t>5</a:t>
                      </a:r>
                      <a:endParaRPr lang="en-US" dirty="0"/>
                    </a:p>
                  </a:txBody>
                  <a:tcPr/>
                </a:tc>
                <a:tc>
                  <a:txBody>
                    <a:bodyPr/>
                    <a:lstStyle/>
                    <a:p>
                      <a:r>
                        <a:rPr lang="en-US" dirty="0" smtClean="0"/>
                        <a:t>August</a:t>
                      </a:r>
                      <a:endParaRPr lang="en-US" dirty="0"/>
                    </a:p>
                  </a:txBody>
                  <a:tcPr/>
                </a:tc>
                <a:tc>
                  <a:txBody>
                    <a:bodyPr/>
                    <a:lstStyle/>
                    <a:p>
                      <a:r>
                        <a:rPr lang="en-US" dirty="0" smtClean="0"/>
                        <a:t>20170828</a:t>
                      </a:r>
                      <a:endParaRPr lang="en-US" dirty="0"/>
                    </a:p>
                  </a:txBody>
                  <a:tcPr/>
                </a:tc>
              </a:tr>
              <a:tr h="370840">
                <a:tc>
                  <a:txBody>
                    <a:bodyPr/>
                    <a:lstStyle/>
                    <a:p>
                      <a:r>
                        <a:rPr lang="en-US" dirty="0" smtClean="0"/>
                        <a:t>6</a:t>
                      </a:r>
                      <a:endParaRPr lang="en-US" dirty="0"/>
                    </a:p>
                  </a:txBody>
                  <a:tcPr/>
                </a:tc>
                <a:tc>
                  <a:txBody>
                    <a:bodyPr/>
                    <a:lstStyle/>
                    <a:p>
                      <a:r>
                        <a:rPr lang="en-US" dirty="0" smtClean="0"/>
                        <a:t>September</a:t>
                      </a:r>
                      <a:endParaRPr lang="en-US" dirty="0"/>
                    </a:p>
                  </a:txBody>
                  <a:tcPr/>
                </a:tc>
                <a:tc>
                  <a:txBody>
                    <a:bodyPr/>
                    <a:lstStyle/>
                    <a:p>
                      <a:r>
                        <a:rPr lang="en-US" dirty="0" smtClean="0"/>
                        <a:t>20170904</a:t>
                      </a:r>
                      <a:endParaRPr lang="en-US" dirty="0"/>
                    </a:p>
                  </a:txBody>
                  <a:tcPr/>
                </a:tc>
              </a:tr>
              <a:tr h="370840">
                <a:tc>
                  <a:txBody>
                    <a:bodyPr/>
                    <a:lstStyle/>
                    <a:p>
                      <a:r>
                        <a:rPr lang="en-US" dirty="0" smtClean="0"/>
                        <a:t>7</a:t>
                      </a:r>
                      <a:endParaRPr lang="en-US" dirty="0"/>
                    </a:p>
                  </a:txBody>
                  <a:tcPr/>
                </a:tc>
                <a:tc>
                  <a:txBody>
                    <a:bodyPr/>
                    <a:lstStyle/>
                    <a:p>
                      <a:r>
                        <a:rPr lang="en-US" dirty="0" smtClean="0"/>
                        <a:t>September</a:t>
                      </a:r>
                      <a:endParaRPr lang="en-US" dirty="0"/>
                    </a:p>
                  </a:txBody>
                  <a:tcPr/>
                </a:tc>
                <a:tc>
                  <a:txBody>
                    <a:bodyPr/>
                    <a:lstStyle/>
                    <a:p>
                      <a:r>
                        <a:rPr lang="en-US" dirty="0" smtClean="0"/>
                        <a:t>20170905</a:t>
                      </a:r>
                      <a:endParaRPr lang="en-US" dirty="0"/>
                    </a:p>
                  </a:txBody>
                  <a:tcPr/>
                </a:tc>
              </a:tr>
              <a:tr h="370840">
                <a:tc>
                  <a:txBody>
                    <a:bodyPr/>
                    <a:lstStyle/>
                    <a:p>
                      <a:r>
                        <a:rPr lang="en-US" dirty="0" smtClean="0"/>
                        <a:t>8</a:t>
                      </a:r>
                      <a:endParaRPr lang="en-US" dirty="0"/>
                    </a:p>
                  </a:txBody>
                  <a:tcPr/>
                </a:tc>
                <a:tc>
                  <a:txBody>
                    <a:bodyPr/>
                    <a:lstStyle/>
                    <a:p>
                      <a:r>
                        <a:rPr lang="en-US" dirty="0" smtClean="0"/>
                        <a:t>September</a:t>
                      </a:r>
                      <a:endParaRPr lang="en-US" dirty="0"/>
                    </a:p>
                  </a:txBody>
                  <a:tcPr/>
                </a:tc>
                <a:tc>
                  <a:txBody>
                    <a:bodyPr/>
                    <a:lstStyle/>
                    <a:p>
                      <a:r>
                        <a:rPr lang="en-US" dirty="0" smtClean="0"/>
                        <a:t>20170906</a:t>
                      </a:r>
                      <a:endParaRPr lang="en-US" dirty="0"/>
                    </a:p>
                  </a:txBody>
                  <a:tcPr/>
                </a:tc>
              </a:tr>
              <a:tr h="370840">
                <a:tc>
                  <a:txBody>
                    <a:bodyPr/>
                    <a:lstStyle/>
                    <a:p>
                      <a:r>
                        <a:rPr lang="en-US" dirty="0" smtClean="0"/>
                        <a:t>9</a:t>
                      </a:r>
                      <a:endParaRPr lang="en-US" dirty="0"/>
                    </a:p>
                  </a:txBody>
                  <a:tcPr/>
                </a:tc>
                <a:tc>
                  <a:txBody>
                    <a:bodyPr/>
                    <a:lstStyle/>
                    <a:p>
                      <a:r>
                        <a:rPr lang="en-US" dirty="0" smtClean="0"/>
                        <a:t>September</a:t>
                      </a:r>
                      <a:endParaRPr lang="en-US" dirty="0"/>
                    </a:p>
                  </a:txBody>
                  <a:tcPr/>
                </a:tc>
                <a:tc>
                  <a:txBody>
                    <a:bodyPr/>
                    <a:lstStyle/>
                    <a:p>
                      <a:r>
                        <a:rPr lang="en-US" dirty="0" smtClean="0"/>
                        <a:t>20170907</a:t>
                      </a:r>
                      <a:endParaRPr lang="en-US" dirty="0"/>
                    </a:p>
                  </a:txBody>
                  <a:tcPr/>
                </a:tc>
              </a:tr>
            </a:tbl>
          </a:graphicData>
        </a:graphic>
      </p:graphicFrame>
      <p:sp>
        <p:nvSpPr>
          <p:cNvPr id="7" name="TextBox 6"/>
          <p:cNvSpPr txBox="1"/>
          <p:nvPr/>
        </p:nvSpPr>
        <p:spPr>
          <a:xfrm>
            <a:off x="179512" y="897920"/>
            <a:ext cx="3788217" cy="369332"/>
          </a:xfrm>
          <a:prstGeom prst="rect">
            <a:avLst/>
          </a:prstGeom>
          <a:noFill/>
        </p:spPr>
        <p:txBody>
          <a:bodyPr wrap="none" rtlCol="0">
            <a:spAutoFit/>
          </a:bodyPr>
          <a:lstStyle/>
          <a:p>
            <a:r>
              <a:rPr lang="en-US" dirty="0" smtClean="0"/>
              <a:t>AirCore flights during the campaign</a:t>
            </a:r>
            <a:endParaRPr lang="en-US" dirty="0"/>
          </a:p>
        </p:txBody>
      </p:sp>
      <p:sp>
        <p:nvSpPr>
          <p:cNvPr id="8" name="TextBox 7"/>
          <p:cNvSpPr txBox="1"/>
          <p:nvPr/>
        </p:nvSpPr>
        <p:spPr>
          <a:xfrm>
            <a:off x="3842484" y="5671171"/>
            <a:ext cx="5301516" cy="646331"/>
          </a:xfrm>
          <a:prstGeom prst="rect">
            <a:avLst/>
          </a:prstGeom>
          <a:noFill/>
        </p:spPr>
        <p:txBody>
          <a:bodyPr wrap="none" rtlCol="0">
            <a:spAutoFit/>
          </a:bodyPr>
          <a:lstStyle/>
          <a:p>
            <a:r>
              <a:rPr lang="en-US" dirty="0" smtClean="0"/>
              <a:t>Preliminary data from the first four AirCore profiles</a:t>
            </a:r>
          </a:p>
          <a:p>
            <a:r>
              <a:rPr lang="en-US" dirty="0" smtClean="0"/>
              <a:t>- Vertical resolutions 0.5-1.3 </a:t>
            </a:r>
            <a:r>
              <a:rPr lang="en-US" dirty="0"/>
              <a:t>km </a:t>
            </a:r>
            <a:r>
              <a:rPr lang="en-US" dirty="0" smtClean="0"/>
              <a:t>at 12 - 22 km</a:t>
            </a:r>
            <a:endParaRPr lang="en-US" dirty="0"/>
          </a:p>
        </p:txBody>
      </p:sp>
      <p:pic>
        <p:nvPicPr>
          <p:cNvPr id="6146" name="Picture 2" descr="all_profiles_altitude_Page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897920"/>
            <a:ext cx="2232248" cy="22298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147" name="Picture 3" descr="all_profiles_altitude_Page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1916832"/>
            <a:ext cx="2188517" cy="2188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6148" name="Picture 4" descr="all_profiles_altitude_Page_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429000"/>
            <a:ext cx="2160240" cy="2160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0" name="TextBox 9"/>
          <p:cNvSpPr txBox="1"/>
          <p:nvPr/>
        </p:nvSpPr>
        <p:spPr>
          <a:xfrm>
            <a:off x="5214530" y="1250807"/>
            <a:ext cx="615874" cy="369332"/>
          </a:xfrm>
          <a:prstGeom prst="rect">
            <a:avLst/>
          </a:prstGeom>
          <a:noFill/>
        </p:spPr>
        <p:txBody>
          <a:bodyPr wrap="none" rtlCol="0">
            <a:spAutoFit/>
          </a:bodyPr>
          <a:lstStyle/>
          <a:p>
            <a:r>
              <a:rPr lang="en-US" dirty="0" smtClean="0"/>
              <a:t>CO</a:t>
            </a:r>
            <a:r>
              <a:rPr lang="en-US" baseline="-25000" dirty="0" smtClean="0"/>
              <a:t>2</a:t>
            </a:r>
            <a:endParaRPr lang="en-US" baseline="-25000" dirty="0"/>
          </a:p>
        </p:txBody>
      </p:sp>
      <p:sp>
        <p:nvSpPr>
          <p:cNvPr id="11" name="TextBox 10"/>
          <p:cNvSpPr txBox="1"/>
          <p:nvPr/>
        </p:nvSpPr>
        <p:spPr>
          <a:xfrm>
            <a:off x="7452320" y="2992929"/>
            <a:ext cx="603050" cy="369332"/>
          </a:xfrm>
          <a:prstGeom prst="rect">
            <a:avLst/>
          </a:prstGeom>
          <a:noFill/>
        </p:spPr>
        <p:txBody>
          <a:bodyPr wrap="none" rtlCol="0">
            <a:spAutoFit/>
          </a:bodyPr>
          <a:lstStyle/>
          <a:p>
            <a:r>
              <a:rPr lang="en-US" dirty="0" smtClean="0"/>
              <a:t>CH</a:t>
            </a:r>
            <a:r>
              <a:rPr lang="en-US" baseline="-25000" dirty="0"/>
              <a:t>4</a:t>
            </a:r>
          </a:p>
        </p:txBody>
      </p:sp>
      <p:sp>
        <p:nvSpPr>
          <p:cNvPr id="12" name="TextBox 11"/>
          <p:cNvSpPr txBox="1"/>
          <p:nvPr/>
        </p:nvSpPr>
        <p:spPr>
          <a:xfrm>
            <a:off x="5236171" y="3727381"/>
            <a:ext cx="530915" cy="369332"/>
          </a:xfrm>
          <a:prstGeom prst="rect">
            <a:avLst/>
          </a:prstGeom>
          <a:noFill/>
        </p:spPr>
        <p:txBody>
          <a:bodyPr wrap="none" rtlCol="0">
            <a:spAutoFit/>
          </a:bodyPr>
          <a:lstStyle/>
          <a:p>
            <a:r>
              <a:rPr lang="en-US" dirty="0" smtClean="0"/>
              <a:t>CO</a:t>
            </a:r>
            <a:endParaRPr lang="en-US" baseline="-25000" dirty="0"/>
          </a:p>
        </p:txBody>
      </p:sp>
    </p:spTree>
    <p:extLst>
      <p:ext uri="{BB962C8B-B14F-4D97-AF65-F5344CB8AC3E}">
        <p14:creationId xmlns:p14="http://schemas.microsoft.com/office/powerpoint/2010/main" val="1144802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6354</TotalTime>
  <Words>1881</Words>
  <Application>Microsoft Office PowerPoint</Application>
  <PresentationFormat>On-screen Show (4:3)</PresentationFormat>
  <Paragraphs>302</Paragraphs>
  <Slides>49</Slides>
  <Notes>7</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Default Design</vt:lpstr>
      <vt:lpstr>Fiducial Reference Measurements for Greenhouse Gases (FRM4GHG)</vt:lpstr>
      <vt:lpstr>Project objectives &amp; implementation</vt:lpstr>
      <vt:lpstr>Project partners &amp; funding</vt:lpstr>
      <vt:lpstr>Project timeline</vt:lpstr>
      <vt:lpstr>Instruments overview</vt:lpstr>
      <vt:lpstr>PowerPoint Presentation</vt:lpstr>
      <vt:lpstr>Suntrackers</vt:lpstr>
      <vt:lpstr>Aircore (NOAA, Karion et al., 2010)</vt:lpstr>
      <vt:lpstr>AirCore profiles during FRM4GHG</vt:lpstr>
      <vt:lpstr>Measurement &amp; intercomparison strategies</vt:lpstr>
      <vt:lpstr>PowerPoint Presentation</vt:lpstr>
      <vt:lpstr>Current status of the instruments</vt:lpstr>
      <vt:lpstr>Current status of the instruments</vt:lpstr>
      <vt:lpstr>Current status of the instruments</vt:lpstr>
      <vt:lpstr>Current status of the instruments</vt:lpstr>
      <vt:lpstr>Current status of the instruments</vt:lpstr>
      <vt:lpstr>Current status of the observations</vt:lpstr>
      <vt:lpstr>Comparison results – XCO2</vt:lpstr>
      <vt:lpstr>Comparison results – XCO2</vt:lpstr>
      <vt:lpstr>Comparison results – XCO2</vt:lpstr>
      <vt:lpstr>Comparison results – XCO2</vt:lpstr>
      <vt:lpstr>Comparison results – XCH4</vt:lpstr>
      <vt:lpstr>Comparison results – XCH4</vt:lpstr>
      <vt:lpstr>Comparison results – XCH4</vt:lpstr>
      <vt:lpstr>Comparison results – XCH4</vt:lpstr>
      <vt:lpstr>Comparison results – XCO</vt:lpstr>
      <vt:lpstr>Comparison results – XCO</vt:lpstr>
      <vt:lpstr>Comparison results – XCO</vt:lpstr>
      <vt:lpstr>Comparison results – XCO</vt:lpstr>
      <vt:lpstr>Comparison results – XAir</vt:lpstr>
      <vt:lpstr>Comparison results – XAir</vt:lpstr>
      <vt:lpstr>Comparison results – XAir</vt:lpstr>
      <vt:lpstr>Comparison results – XAir</vt:lpstr>
      <vt:lpstr>Comparison results - summary</vt:lpstr>
      <vt:lpstr>Comparison results – TCCON vs TCCONLR</vt:lpstr>
      <vt:lpstr>Comparison results XCO2 – TCCON vs TCCONLR</vt:lpstr>
      <vt:lpstr>Comparison results XCO2 – TCCON vs TCCONLR</vt:lpstr>
      <vt:lpstr>Comparison results XCH4 – TCCON vs TCCONLR</vt:lpstr>
      <vt:lpstr>Comparison results XCH4 – TCCON vs TCCONLR</vt:lpstr>
      <vt:lpstr>Comparison results XCO – TCCON vs TCCONLR</vt:lpstr>
      <vt:lpstr>Comparison results XCO – TCCON vs TCCONLR</vt:lpstr>
      <vt:lpstr>Next steps</vt:lpstr>
      <vt:lpstr>Next Steps</vt:lpstr>
      <vt:lpstr>Access to information, data and results</vt:lpstr>
      <vt:lpstr>AirCore4S5P</vt:lpstr>
      <vt:lpstr>Backup</vt:lpstr>
      <vt:lpstr>Data manipulation to get Xgas</vt:lpstr>
      <vt:lpstr>Data manipulation to get Xgas</vt:lpstr>
      <vt:lpstr>Data manipulation to get Xgas</vt:lpstr>
    </vt:vector>
  </TitlesOfParts>
  <Company>B.usoc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stephief</dc:creator>
  <cp:lastModifiedBy>Mahesh Kumra Sha</cp:lastModifiedBy>
  <cp:revision>311</cp:revision>
  <dcterms:created xsi:type="dcterms:W3CDTF">2006-01-12T10:53:51Z</dcterms:created>
  <dcterms:modified xsi:type="dcterms:W3CDTF">2017-10-18T09:31:53Z</dcterms:modified>
</cp:coreProperties>
</file>