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4"/>
  </p:notesMasterIdLst>
  <p:handoutMasterIdLst>
    <p:handoutMasterId r:id="rId25"/>
  </p:handoutMasterIdLst>
  <p:sldIdLst>
    <p:sldId id="337" r:id="rId2"/>
    <p:sldId id="500" r:id="rId3"/>
    <p:sldId id="480" r:id="rId4"/>
    <p:sldId id="468" r:id="rId5"/>
    <p:sldId id="444" r:id="rId6"/>
    <p:sldId id="446" r:id="rId7"/>
    <p:sldId id="487" r:id="rId8"/>
    <p:sldId id="488" r:id="rId9"/>
    <p:sldId id="489" r:id="rId10"/>
    <p:sldId id="499" r:id="rId11"/>
    <p:sldId id="501" r:id="rId12"/>
    <p:sldId id="481" r:id="rId13"/>
    <p:sldId id="474" r:id="rId14"/>
    <p:sldId id="475" r:id="rId15"/>
    <p:sldId id="477" r:id="rId16"/>
    <p:sldId id="478" r:id="rId17"/>
    <p:sldId id="486" r:id="rId18"/>
    <p:sldId id="484" r:id="rId19"/>
    <p:sldId id="483" r:id="rId20"/>
    <p:sldId id="432" r:id="rId21"/>
    <p:sldId id="482" r:id="rId22"/>
    <p:sldId id="411" r:id="rId23"/>
  </p:sldIdLst>
  <p:sldSz cx="9144000" cy="6858000" type="screen4x3"/>
  <p:notesSz cx="6858000" cy="9144000"/>
  <p:defaultTextStyle>
    <a:defPPr>
      <a:defRPr lang="fr-B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EC6"/>
    <a:srgbClr val="339966"/>
    <a:srgbClr val="FF33CC"/>
    <a:srgbClr val="16AF01"/>
    <a:srgbClr val="B2FD9D"/>
    <a:srgbClr val="FF66FF"/>
    <a:srgbClr val="00CC99"/>
    <a:srgbClr val="00CC00"/>
    <a:srgbClr val="66FF66"/>
    <a:srgbClr val="E8A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63" autoAdjust="0"/>
    <p:restoredTop sz="92801" autoAdjust="0"/>
  </p:normalViewPr>
  <p:slideViewPr>
    <p:cSldViewPr>
      <p:cViewPr varScale="1">
        <p:scale>
          <a:sx n="129" d="100"/>
          <a:sy n="129" d="100"/>
        </p:scale>
        <p:origin x="64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612" y="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BE" dirty="0"/>
          </a:p>
        </p:txBody>
      </p:sp>
      <p:sp>
        <p:nvSpPr>
          <p:cNvPr id="153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BE" dirty="0"/>
          </a:p>
        </p:txBody>
      </p:sp>
      <p:sp>
        <p:nvSpPr>
          <p:cNvPr id="153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BE" dirty="0"/>
          </a:p>
        </p:txBody>
      </p:sp>
      <p:sp>
        <p:nvSpPr>
          <p:cNvPr id="153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238971F-6273-496F-BA6E-86D8D2E42442}" type="slidenum">
              <a:rPr lang="fr-BE"/>
              <a:pPr>
                <a:defRPr/>
              </a:pPr>
              <a:t>‹#›</a:t>
            </a:fld>
            <a:endParaRPr lang="fr-BE" dirty="0"/>
          </a:p>
        </p:txBody>
      </p:sp>
    </p:spTree>
    <p:extLst>
      <p:ext uri="{BB962C8B-B14F-4D97-AF65-F5344CB8AC3E}">
        <p14:creationId xmlns:p14="http://schemas.microsoft.com/office/powerpoint/2010/main" val="38680241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BE" dirty="0"/>
          </a:p>
        </p:txBody>
      </p:sp>
      <p:sp>
        <p:nvSpPr>
          <p:cNvPr id="409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BE" dirty="0"/>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noProof="0" smtClean="0"/>
              <a:t>Click to edit Master text styles</a:t>
            </a:r>
          </a:p>
          <a:p>
            <a:pPr lvl="1"/>
            <a:r>
              <a:rPr lang="fr-BE" noProof="0" smtClean="0"/>
              <a:t>Second level</a:t>
            </a:r>
          </a:p>
          <a:p>
            <a:pPr lvl="2"/>
            <a:r>
              <a:rPr lang="fr-BE" noProof="0" smtClean="0"/>
              <a:t>Third level</a:t>
            </a:r>
          </a:p>
          <a:p>
            <a:pPr lvl="3"/>
            <a:r>
              <a:rPr lang="fr-BE" noProof="0" smtClean="0"/>
              <a:t>Fourth level</a:t>
            </a:r>
          </a:p>
          <a:p>
            <a:pPr lvl="4"/>
            <a:r>
              <a:rPr lang="fr-BE" noProof="0" smtClean="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BE" dirty="0"/>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A397CFC-BBCE-4937-A9E1-480E298727CB}" type="slidenum">
              <a:rPr lang="fr-BE"/>
              <a:pPr>
                <a:defRPr/>
              </a:pPr>
              <a:t>‹#›</a:t>
            </a:fld>
            <a:endParaRPr lang="fr-BE" dirty="0"/>
          </a:p>
        </p:txBody>
      </p:sp>
    </p:spTree>
    <p:extLst>
      <p:ext uri="{BB962C8B-B14F-4D97-AF65-F5344CB8AC3E}">
        <p14:creationId xmlns:p14="http://schemas.microsoft.com/office/powerpoint/2010/main" val="283645607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1</a:t>
            </a:fld>
            <a:endParaRPr lang="fr-BE" dirty="0"/>
          </a:p>
        </p:txBody>
      </p:sp>
    </p:spTree>
    <p:extLst>
      <p:ext uri="{BB962C8B-B14F-4D97-AF65-F5344CB8AC3E}">
        <p14:creationId xmlns:p14="http://schemas.microsoft.com/office/powerpoint/2010/main" val="2541143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11</a:t>
            </a:fld>
            <a:endParaRPr lang="fr-BE" dirty="0"/>
          </a:p>
        </p:txBody>
      </p:sp>
    </p:spTree>
    <p:extLst>
      <p:ext uri="{BB962C8B-B14F-4D97-AF65-F5344CB8AC3E}">
        <p14:creationId xmlns:p14="http://schemas.microsoft.com/office/powerpoint/2010/main" val="2423780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Albedo-dependent</a:t>
            </a:r>
            <a:r>
              <a:rPr lang="fr-BE" dirty="0" smtClean="0"/>
              <a:t> </a:t>
            </a:r>
            <a:r>
              <a:rPr lang="fr-BE" dirty="0" err="1" smtClean="0"/>
              <a:t>bias</a:t>
            </a:r>
            <a:r>
              <a:rPr lang="fr-BE" dirty="0" smtClean="0"/>
              <a:t> correction: </a:t>
            </a:r>
            <a:r>
              <a:rPr lang="fr-BE" dirty="0" err="1" smtClean="0"/>
              <a:t>based</a:t>
            </a:r>
            <a:r>
              <a:rPr lang="fr-BE" dirty="0" smtClean="0"/>
              <a:t> on </a:t>
            </a:r>
            <a:r>
              <a:rPr lang="fr-BE" dirty="0" err="1" smtClean="0"/>
              <a:t>comparisons</a:t>
            </a:r>
            <a:r>
              <a:rPr lang="fr-BE" dirty="0" smtClean="0"/>
              <a:t> </a:t>
            </a:r>
            <a:r>
              <a:rPr lang="fr-BE" dirty="0" err="1" smtClean="0"/>
              <a:t>with</a:t>
            </a:r>
            <a:r>
              <a:rPr lang="fr-BE" dirty="0" smtClean="0"/>
              <a:t> GOSAT, </a:t>
            </a:r>
          </a:p>
          <a:p>
            <a:endParaRPr lang="fr-BE" dirty="0" smtClean="0"/>
          </a:p>
          <a:p>
            <a:r>
              <a:rPr lang="fr-BE" dirty="0" smtClean="0"/>
              <a:t>S-5P Local </a:t>
            </a:r>
            <a:r>
              <a:rPr lang="fr-BE" dirty="0" err="1" smtClean="0"/>
              <a:t>overpass</a:t>
            </a:r>
            <a:r>
              <a:rPr lang="fr-BE" dirty="0" smtClean="0"/>
              <a:t> time = 13:30</a:t>
            </a:r>
          </a:p>
          <a:p>
            <a:r>
              <a:rPr lang="fr-BE" dirty="0" err="1" smtClean="0"/>
              <a:t>Remember</a:t>
            </a:r>
            <a:r>
              <a:rPr lang="fr-BE" baseline="0" dirty="0" smtClean="0"/>
              <a:t> TCCON= 2,33-2,36 micron band for CO</a:t>
            </a:r>
          </a:p>
          <a:p>
            <a:r>
              <a:rPr lang="fr-BE" dirty="0" smtClean="0"/>
              <a:t>TROPOMI: in SWIR band : spectral </a:t>
            </a:r>
            <a:r>
              <a:rPr lang="fr-BE" dirty="0" err="1" smtClean="0"/>
              <a:t>resolution</a:t>
            </a:r>
            <a:r>
              <a:rPr lang="fr-BE" dirty="0" smtClean="0"/>
              <a:t> = 0.23 nm</a:t>
            </a:r>
          </a:p>
          <a:p>
            <a:r>
              <a:rPr lang="fr-BE" dirty="0" err="1" smtClean="0"/>
              <a:t>Corresponding</a:t>
            </a:r>
            <a:r>
              <a:rPr lang="fr-BE" dirty="0" smtClean="0"/>
              <a:t> to </a:t>
            </a:r>
            <a:r>
              <a:rPr lang="fr-BE" dirty="0" err="1" smtClean="0"/>
              <a:t>resolving</a:t>
            </a:r>
            <a:r>
              <a:rPr lang="fr-BE" dirty="0" smtClean="0"/>
              <a:t> power of 2300/0.23 = 10^^4 or 0.43 cm-1. spectral </a:t>
            </a:r>
            <a:r>
              <a:rPr lang="fr-BE" dirty="0" err="1" smtClean="0"/>
              <a:t>resolution</a:t>
            </a:r>
            <a:r>
              <a:rPr lang="fr-BE" dirty="0" smtClean="0"/>
              <a:t>. </a:t>
            </a:r>
          </a:p>
          <a:p>
            <a:r>
              <a:rPr lang="fr-BE" dirty="0" smtClean="0"/>
              <a:t>Compare TCCON: 0.02 cm-1; NDACC 0.002 cm-1 spectral </a:t>
            </a:r>
            <a:r>
              <a:rPr lang="fr-BE" dirty="0" err="1" smtClean="0"/>
              <a:t>resolution</a:t>
            </a:r>
            <a:r>
              <a:rPr lang="fr-BE" dirty="0" smtClean="0"/>
              <a:t>; Vertex 0.2 cm-1</a:t>
            </a:r>
          </a:p>
          <a:p>
            <a:r>
              <a:rPr lang="fr-BE" dirty="0" smtClean="0"/>
              <a:t>TCCON:</a:t>
            </a:r>
            <a:r>
              <a:rPr lang="fr-BE" baseline="0" dirty="0" smtClean="0"/>
              <a:t> </a:t>
            </a:r>
            <a:r>
              <a:rPr lang="fr-BE" dirty="0" smtClean="0"/>
              <a:t>CH4 </a:t>
            </a:r>
            <a:r>
              <a:rPr lang="fr-BE" dirty="0" err="1" smtClean="0"/>
              <a:t>acc</a:t>
            </a:r>
            <a:r>
              <a:rPr lang="fr-BE" dirty="0" smtClean="0"/>
              <a:t>/</a:t>
            </a:r>
            <a:r>
              <a:rPr lang="fr-BE" dirty="0" err="1" smtClean="0"/>
              <a:t>prec</a:t>
            </a:r>
            <a:r>
              <a:rPr lang="fr-BE" dirty="0" smtClean="0"/>
              <a:t> = 0.2% / 0.5% ; CO </a:t>
            </a:r>
            <a:r>
              <a:rPr lang="fr-BE" dirty="0" err="1" smtClean="0"/>
              <a:t>acc</a:t>
            </a:r>
            <a:r>
              <a:rPr lang="fr-BE" dirty="0" smtClean="0"/>
              <a:t>/</a:t>
            </a:r>
            <a:r>
              <a:rPr lang="fr-BE" dirty="0" err="1" smtClean="0"/>
              <a:t>prec</a:t>
            </a:r>
            <a:r>
              <a:rPr lang="fr-BE" baseline="0" dirty="0" smtClean="0"/>
              <a:t> = 2% / 1% </a:t>
            </a:r>
            <a:endParaRPr lang="en-US" dirty="0" smtClean="0"/>
          </a:p>
          <a:p>
            <a:endParaRPr lang="fr-BE" dirty="0" smtClean="0"/>
          </a:p>
          <a:p>
            <a:endParaRPr lang="en-US" dirty="0"/>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12</a:t>
            </a:fld>
            <a:endParaRPr lang="fr-BE" dirty="0"/>
          </a:p>
        </p:txBody>
      </p:sp>
      <p:pic>
        <p:nvPicPr>
          <p:cNvPr id="6" name="Picture 5"/>
          <p:cNvPicPr>
            <a:picLocks noChangeAspect="1"/>
          </p:cNvPicPr>
          <p:nvPr/>
        </p:nvPicPr>
        <p:blipFill>
          <a:blip r:embed="rId3"/>
          <a:stretch>
            <a:fillRect/>
          </a:stretch>
        </p:blipFill>
        <p:spPr>
          <a:xfrm>
            <a:off x="404664" y="6732240"/>
            <a:ext cx="5848650" cy="2627085"/>
          </a:xfrm>
          <a:prstGeom prst="rect">
            <a:avLst/>
          </a:prstGeom>
        </p:spPr>
      </p:pic>
    </p:spTree>
    <p:extLst>
      <p:ext uri="{BB962C8B-B14F-4D97-AF65-F5344CB8AC3E}">
        <p14:creationId xmlns:p14="http://schemas.microsoft.com/office/powerpoint/2010/main" val="3641996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Announce</a:t>
            </a:r>
            <a:r>
              <a:rPr lang="fr-BE" dirty="0" smtClean="0"/>
              <a:t> </a:t>
            </a:r>
            <a:r>
              <a:rPr lang="fr-BE" dirty="0" err="1" smtClean="0"/>
              <a:t>repetition</a:t>
            </a:r>
            <a:r>
              <a:rPr lang="fr-BE" dirty="0" smtClean="0"/>
              <a:t> of RHS plot on </a:t>
            </a:r>
            <a:r>
              <a:rPr lang="fr-BE" dirty="0" err="1" smtClean="0"/>
              <a:t>each</a:t>
            </a:r>
            <a:r>
              <a:rPr lang="fr-BE" dirty="0" smtClean="0"/>
              <a:t> slide</a:t>
            </a:r>
            <a:endParaRPr lang="en-US" dirty="0"/>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13</a:t>
            </a:fld>
            <a:endParaRPr lang="fr-BE" dirty="0"/>
          </a:p>
        </p:txBody>
      </p:sp>
    </p:spTree>
    <p:extLst>
      <p:ext uri="{BB962C8B-B14F-4D97-AF65-F5344CB8AC3E}">
        <p14:creationId xmlns:p14="http://schemas.microsoft.com/office/powerpoint/2010/main" val="3258841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14</a:t>
            </a:fld>
            <a:endParaRPr lang="fr-BE" dirty="0"/>
          </a:p>
        </p:txBody>
      </p:sp>
    </p:spTree>
    <p:extLst>
      <p:ext uri="{BB962C8B-B14F-4D97-AF65-F5344CB8AC3E}">
        <p14:creationId xmlns:p14="http://schemas.microsoft.com/office/powerpoint/2010/main" val="219618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21</a:t>
            </a:fld>
            <a:endParaRPr lang="fr-BE" dirty="0"/>
          </a:p>
        </p:txBody>
      </p:sp>
    </p:spTree>
    <p:extLst>
      <p:ext uri="{BB962C8B-B14F-4D97-AF65-F5344CB8AC3E}">
        <p14:creationId xmlns:p14="http://schemas.microsoft.com/office/powerpoint/2010/main" val="2633148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Duration: </a:t>
            </a:r>
            <a:r>
              <a:rPr lang="fr-BE" dirty="0" err="1" smtClean="0"/>
              <a:t>only</a:t>
            </a:r>
            <a:r>
              <a:rPr lang="fr-BE" dirty="0" smtClean="0"/>
              <a:t> 2017-2018 data </a:t>
            </a:r>
            <a:r>
              <a:rPr lang="fr-BE" dirty="0" err="1" smtClean="0"/>
              <a:t>used</a:t>
            </a:r>
            <a:r>
              <a:rPr lang="fr-BE" dirty="0" smtClean="0"/>
              <a:t> in </a:t>
            </a:r>
            <a:r>
              <a:rPr lang="fr-BE" dirty="0" err="1" smtClean="0"/>
              <a:t>this</a:t>
            </a:r>
            <a:r>
              <a:rPr lang="fr-BE" dirty="0" smtClean="0"/>
              <a:t> </a:t>
            </a:r>
            <a:r>
              <a:rPr lang="fr-BE" dirty="0" err="1" smtClean="0"/>
              <a:t>presentation</a:t>
            </a:r>
            <a:endParaRPr lang="fr-BE" dirty="0" smtClean="0"/>
          </a:p>
          <a:p>
            <a:r>
              <a:rPr lang="fr-BE" dirty="0" smtClean="0"/>
              <a:t>LHR: </a:t>
            </a:r>
            <a:r>
              <a:rPr lang="fr-BE" dirty="0" err="1" smtClean="0"/>
              <a:t>experimental</a:t>
            </a:r>
            <a:r>
              <a:rPr lang="fr-BE" baseline="0" dirty="0" smtClean="0"/>
              <a:t> instrument -&gt; performances have </a:t>
            </a:r>
            <a:r>
              <a:rPr lang="fr-BE" baseline="0" dirty="0" err="1" smtClean="0"/>
              <a:t>improved</a:t>
            </a:r>
            <a:r>
              <a:rPr lang="fr-BE" baseline="0" dirty="0" smtClean="0"/>
              <a:t> – but more </a:t>
            </a:r>
            <a:r>
              <a:rPr lang="fr-BE" baseline="0" dirty="0" err="1" smtClean="0"/>
              <a:t>work</a:t>
            </a:r>
            <a:r>
              <a:rPr lang="fr-BE" baseline="0" dirty="0" smtClean="0"/>
              <a:t> </a:t>
            </a:r>
            <a:r>
              <a:rPr lang="fr-BE" baseline="0" dirty="0" err="1" smtClean="0"/>
              <a:t>is</a:t>
            </a:r>
            <a:r>
              <a:rPr lang="fr-BE" baseline="0" dirty="0" smtClean="0"/>
              <a:t> </a:t>
            </a:r>
            <a:r>
              <a:rPr lang="fr-BE" baseline="0" dirty="0" err="1" smtClean="0"/>
              <a:t>needed</a:t>
            </a:r>
            <a:r>
              <a:rPr lang="fr-BE" baseline="0" dirty="0" smtClean="0"/>
              <a:t> -&gt; </a:t>
            </a:r>
            <a:r>
              <a:rPr lang="fr-BE" baseline="0" dirty="0" err="1" smtClean="0"/>
              <a:t>left</a:t>
            </a:r>
            <a:r>
              <a:rPr lang="fr-BE" baseline="0" dirty="0" smtClean="0"/>
              <a:t> out of plots and </a:t>
            </a:r>
            <a:r>
              <a:rPr lang="fr-BE" baseline="0" dirty="0" err="1" smtClean="0"/>
              <a:t>results</a:t>
            </a:r>
            <a:r>
              <a:rPr lang="fr-BE" baseline="0" dirty="0" smtClean="0"/>
              <a:t>.</a:t>
            </a:r>
          </a:p>
          <a:p>
            <a:r>
              <a:rPr lang="fr-BE" baseline="0" dirty="0" smtClean="0"/>
              <a:t>TCCON vs </a:t>
            </a:r>
            <a:r>
              <a:rPr lang="fr-BE" baseline="0" dirty="0" err="1" smtClean="0"/>
              <a:t>TCCONmod</a:t>
            </a:r>
            <a:r>
              <a:rPr lang="fr-BE" baseline="0" dirty="0" smtClean="0"/>
              <a:t> vs HR125LR</a:t>
            </a:r>
          </a:p>
          <a:p>
            <a:r>
              <a:rPr lang="fr-BE" baseline="0" dirty="0" smtClean="0"/>
              <a:t>Point out </a:t>
            </a:r>
            <a:r>
              <a:rPr lang="fr-BE" baseline="0" dirty="0" err="1" smtClean="0"/>
              <a:t>different</a:t>
            </a:r>
            <a:r>
              <a:rPr lang="fr-BE" baseline="0" dirty="0" smtClean="0"/>
              <a:t> </a:t>
            </a:r>
            <a:r>
              <a:rPr lang="fr-BE" baseline="0" dirty="0" err="1" smtClean="0"/>
              <a:t>algos</a:t>
            </a:r>
            <a:endParaRPr lang="fr-BE" baseline="0" dirty="0" smtClean="0"/>
          </a:p>
          <a:p>
            <a:r>
              <a:rPr lang="fr-BE" baseline="0" dirty="0" smtClean="0"/>
              <a:t>Point out Vertex70 &amp; </a:t>
            </a:r>
            <a:r>
              <a:rPr lang="fr-BE" baseline="0" dirty="0" err="1" smtClean="0"/>
              <a:t>InSb</a:t>
            </a:r>
            <a:r>
              <a:rPr lang="fr-BE" baseline="0" dirty="0" smtClean="0"/>
              <a:t> -&gt; HCHO</a:t>
            </a:r>
          </a:p>
          <a:p>
            <a:endParaRPr lang="en-US" dirty="0"/>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3</a:t>
            </a:fld>
            <a:endParaRPr lang="fr-BE" dirty="0"/>
          </a:p>
        </p:txBody>
      </p:sp>
    </p:spTree>
    <p:extLst>
      <p:ext uri="{BB962C8B-B14F-4D97-AF65-F5344CB8AC3E}">
        <p14:creationId xmlns:p14="http://schemas.microsoft.com/office/powerpoint/2010/main" val="3827018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Point</a:t>
            </a:r>
            <a:r>
              <a:rPr lang="fr-BE" baseline="0" dirty="0" smtClean="0"/>
              <a:t> out </a:t>
            </a:r>
            <a:r>
              <a:rPr lang="fr-BE" baseline="0" dirty="0" err="1" smtClean="0"/>
              <a:t>spring</a:t>
            </a:r>
            <a:r>
              <a:rPr lang="fr-BE" baseline="0" dirty="0" smtClean="0"/>
              <a:t> issue</a:t>
            </a:r>
            <a:endParaRPr lang="en-US" dirty="0"/>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4</a:t>
            </a:fld>
            <a:endParaRPr lang="fr-BE" dirty="0"/>
          </a:p>
        </p:txBody>
      </p:sp>
    </p:spTree>
    <p:extLst>
      <p:ext uri="{BB962C8B-B14F-4D97-AF65-F5344CB8AC3E}">
        <p14:creationId xmlns:p14="http://schemas.microsoft.com/office/powerpoint/2010/main" val="2520298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5</a:t>
            </a:fld>
            <a:endParaRPr lang="fr-BE" dirty="0"/>
          </a:p>
        </p:txBody>
      </p:sp>
    </p:spTree>
    <p:extLst>
      <p:ext uri="{BB962C8B-B14F-4D97-AF65-F5344CB8AC3E}">
        <p14:creationId xmlns:p14="http://schemas.microsoft.com/office/powerpoint/2010/main" val="1445335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6</a:t>
            </a:fld>
            <a:endParaRPr lang="fr-BE" dirty="0"/>
          </a:p>
        </p:txBody>
      </p:sp>
    </p:spTree>
    <p:extLst>
      <p:ext uri="{BB962C8B-B14F-4D97-AF65-F5344CB8AC3E}">
        <p14:creationId xmlns:p14="http://schemas.microsoft.com/office/powerpoint/2010/main" val="282661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7</a:t>
            </a:fld>
            <a:endParaRPr lang="fr-BE" dirty="0"/>
          </a:p>
        </p:txBody>
      </p:sp>
    </p:spTree>
    <p:extLst>
      <p:ext uri="{BB962C8B-B14F-4D97-AF65-F5344CB8AC3E}">
        <p14:creationId xmlns:p14="http://schemas.microsoft.com/office/powerpoint/2010/main" val="203690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8</a:t>
            </a:fld>
            <a:endParaRPr lang="fr-BE" dirty="0"/>
          </a:p>
        </p:txBody>
      </p:sp>
    </p:spTree>
    <p:extLst>
      <p:ext uri="{BB962C8B-B14F-4D97-AF65-F5344CB8AC3E}">
        <p14:creationId xmlns:p14="http://schemas.microsoft.com/office/powerpoint/2010/main" val="407206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9</a:t>
            </a:fld>
            <a:endParaRPr lang="fr-BE" dirty="0"/>
          </a:p>
        </p:txBody>
      </p:sp>
    </p:spTree>
    <p:extLst>
      <p:ext uri="{BB962C8B-B14F-4D97-AF65-F5344CB8AC3E}">
        <p14:creationId xmlns:p14="http://schemas.microsoft.com/office/powerpoint/2010/main" val="688759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XCH4: 0.023 ppm on 1.8 ppm =1.3%; 0.009 ppm on 1.8 ppm = 0.5%</a:t>
            </a:r>
          </a:p>
          <a:p>
            <a:endParaRPr lang="fr-BE" dirty="0" smtClean="0"/>
          </a:p>
          <a:p>
            <a:r>
              <a:rPr lang="fr-BE" dirty="0" smtClean="0"/>
              <a:t>TCCON: CH4 </a:t>
            </a:r>
            <a:r>
              <a:rPr lang="fr-BE" dirty="0" err="1" smtClean="0"/>
              <a:t>acc</a:t>
            </a:r>
            <a:r>
              <a:rPr lang="fr-BE" dirty="0" smtClean="0"/>
              <a:t>/</a:t>
            </a:r>
            <a:r>
              <a:rPr lang="fr-BE" dirty="0" err="1" smtClean="0"/>
              <a:t>prec</a:t>
            </a:r>
            <a:r>
              <a:rPr lang="fr-BE" dirty="0" smtClean="0"/>
              <a:t> = 0.2% / 0.5%;</a:t>
            </a:r>
            <a:r>
              <a:rPr lang="fr-BE" baseline="0" dirty="0" smtClean="0"/>
              <a:t> </a:t>
            </a:r>
            <a:r>
              <a:rPr lang="fr-BE" dirty="0" smtClean="0"/>
              <a:t>CO </a:t>
            </a:r>
            <a:r>
              <a:rPr lang="fr-BE" dirty="0" err="1" smtClean="0"/>
              <a:t>acc</a:t>
            </a:r>
            <a:r>
              <a:rPr lang="fr-BE" dirty="0" smtClean="0"/>
              <a:t>/</a:t>
            </a:r>
            <a:r>
              <a:rPr lang="fr-BE" dirty="0" err="1" smtClean="0"/>
              <a:t>prec</a:t>
            </a:r>
            <a:r>
              <a:rPr lang="fr-BE" baseline="0" dirty="0" smtClean="0"/>
              <a:t> = 2% / 1%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A397CFC-BBCE-4937-A9E1-480E298727CB}" type="slidenum">
              <a:rPr lang="fr-BE" smtClean="0"/>
              <a:pPr>
                <a:defRPr/>
              </a:pPr>
              <a:t>10</a:t>
            </a:fld>
            <a:endParaRPr lang="fr-BE" dirty="0"/>
          </a:p>
        </p:txBody>
      </p:sp>
    </p:spTree>
    <p:extLst>
      <p:ext uri="{BB962C8B-B14F-4D97-AF65-F5344CB8AC3E}">
        <p14:creationId xmlns:p14="http://schemas.microsoft.com/office/powerpoint/2010/main" val="444529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00808"/>
            <a:ext cx="7772400" cy="1470025"/>
          </a:xfrm>
          <a:prstGeom prst="rect">
            <a:avLst/>
          </a:prstGeom>
        </p:spPr>
        <p:txBody>
          <a:bodyPr/>
          <a:lstStyle>
            <a:lvl1pPr>
              <a:defRPr sz="4000">
                <a:solidFill>
                  <a:srgbClr val="002060"/>
                </a:solidFill>
                <a:latin typeface="Gill Sans MT" panose="020B0502020104020203" pitchFamily="34" charset="0"/>
              </a:defRPr>
            </a:lvl1pPr>
          </a:lstStyle>
          <a:p>
            <a:r>
              <a:rPr lang="en-US" dirty="0" smtClean="0"/>
              <a:t>Click to edit Master title style</a:t>
            </a:r>
            <a:endParaRPr lang="nl-BE" dirty="0"/>
          </a:p>
        </p:txBody>
      </p:sp>
      <p:sp>
        <p:nvSpPr>
          <p:cNvPr id="3" name="Subtitle 2"/>
          <p:cNvSpPr>
            <a:spLocks noGrp="1"/>
          </p:cNvSpPr>
          <p:nvPr>
            <p:ph type="subTitle" idx="1"/>
          </p:nvPr>
        </p:nvSpPr>
        <p:spPr>
          <a:xfrm>
            <a:off x="1403648" y="3573016"/>
            <a:ext cx="6400800" cy="1752600"/>
          </a:xfrm>
          <a:prstGeom prst="rect">
            <a:avLst/>
          </a:prstGeom>
        </p:spPr>
        <p:txBody>
          <a:bodyPr/>
          <a:lstStyle>
            <a:lvl1pPr marL="0" indent="0" algn="ctr">
              <a:buNone/>
              <a:defRPr>
                <a:latin typeface="Gill Sans MT" panose="020B05020201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nl-BE" dirty="0"/>
          </a:p>
        </p:txBody>
      </p:sp>
      <p:sp>
        <p:nvSpPr>
          <p:cNvPr id="4" name="Slide Number Placeholder 1"/>
          <p:cNvSpPr>
            <a:spLocks noGrp="1"/>
          </p:cNvSpPr>
          <p:nvPr>
            <p:ph type="sldNum" sz="quarter" idx="4"/>
          </p:nvPr>
        </p:nvSpPr>
        <p:spPr>
          <a:xfrm>
            <a:off x="8676455" y="6467297"/>
            <a:ext cx="448841" cy="365125"/>
          </a:xfrm>
          <a:prstGeom prst="rect">
            <a:avLst/>
          </a:prstGeom>
        </p:spPr>
        <p:txBody>
          <a:bodyPr vert="horz" lIns="91440" tIns="45720" rIns="91440" bIns="45720" rtlCol="0" anchor="ctr"/>
          <a:lstStyle>
            <a:lvl1pPr algn="r">
              <a:defRPr sz="1200">
                <a:solidFill>
                  <a:schemeClr val="tx1"/>
                </a:solidFill>
              </a:defRPr>
            </a:lvl1pPr>
          </a:lstStyle>
          <a:p>
            <a:fld id="{EF298673-E9AF-4ABA-81AE-CC1815AC2C9B}" type="slidenum">
              <a:rPr lang="nl-BE" smtClean="0"/>
              <a:pPr/>
              <a:t>‹#›</a:t>
            </a:fld>
            <a:endParaRPr lang="nl-BE"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4288" y="44624"/>
            <a:ext cx="1312510" cy="648072"/>
          </a:xfrm>
          <a:prstGeom prst="rect">
            <a:avLst/>
          </a:prstGeom>
        </p:spPr>
      </p:pic>
    </p:spTree>
    <p:extLst>
      <p:ext uri="{BB962C8B-B14F-4D97-AF65-F5344CB8AC3E}">
        <p14:creationId xmlns:p14="http://schemas.microsoft.com/office/powerpoint/2010/main" val="11696825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7544" y="1105867"/>
            <a:ext cx="8229600" cy="5203453"/>
          </a:xfrm>
          <a:prstGeom prst="rect">
            <a:avLst/>
          </a:prstGeom>
        </p:spPr>
        <p:txBody>
          <a:bodyPr/>
          <a:lstStyle>
            <a:lvl1pPr>
              <a:defRPr>
                <a:latin typeface="Segoe UI Light"/>
              </a:defRPr>
            </a:lvl1pPr>
            <a:lvl2pPr>
              <a:defRPr>
                <a:latin typeface="Segoe UI Light"/>
              </a:defRPr>
            </a:lvl2pPr>
            <a:lvl3pPr>
              <a:defRPr>
                <a:latin typeface="Segoe UI Light"/>
              </a:defRPr>
            </a:lvl3pPr>
            <a:lvl4pPr>
              <a:defRPr>
                <a:latin typeface="Segoe UI Light"/>
              </a:defRPr>
            </a:lvl4pPr>
            <a:lvl5pPr>
              <a:defRPr>
                <a:latin typeface="Segoe UI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3" name="Slide Number Placeholder 1"/>
          <p:cNvSpPr>
            <a:spLocks noGrp="1"/>
          </p:cNvSpPr>
          <p:nvPr>
            <p:ph type="sldNum" sz="quarter" idx="4"/>
          </p:nvPr>
        </p:nvSpPr>
        <p:spPr>
          <a:xfrm>
            <a:off x="8676455" y="6467297"/>
            <a:ext cx="448841" cy="365125"/>
          </a:xfrm>
          <a:prstGeom prst="rect">
            <a:avLst/>
          </a:prstGeom>
        </p:spPr>
        <p:txBody>
          <a:bodyPr vert="horz" lIns="91440" tIns="45720" rIns="91440" bIns="45720" rtlCol="0" anchor="ctr"/>
          <a:lstStyle>
            <a:lvl1pPr algn="r">
              <a:defRPr sz="1200">
                <a:solidFill>
                  <a:schemeClr val="tx1"/>
                </a:solidFill>
              </a:defRPr>
            </a:lvl1pPr>
          </a:lstStyle>
          <a:p>
            <a:fld id="{EF298673-E9AF-4ABA-81AE-CC1815AC2C9B}" type="slidenum">
              <a:rPr lang="nl-BE" smtClean="0"/>
              <a:pPr/>
              <a:t>‹#›</a:t>
            </a:fld>
            <a:endParaRPr lang="nl-BE" dirty="0"/>
          </a:p>
        </p:txBody>
      </p:sp>
    </p:spTree>
    <p:extLst>
      <p:ext uri="{BB962C8B-B14F-4D97-AF65-F5344CB8AC3E}">
        <p14:creationId xmlns:p14="http://schemas.microsoft.com/office/powerpoint/2010/main" val="257681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BE"/>
          </a:p>
        </p:txBody>
      </p:sp>
      <p:sp>
        <p:nvSpPr>
          <p:cNvPr id="3" name="Slide Number Placeholder 1"/>
          <p:cNvSpPr>
            <a:spLocks noGrp="1"/>
          </p:cNvSpPr>
          <p:nvPr>
            <p:ph type="sldNum" sz="quarter" idx="4"/>
          </p:nvPr>
        </p:nvSpPr>
        <p:spPr>
          <a:xfrm>
            <a:off x="8676455" y="6467297"/>
            <a:ext cx="448841" cy="365125"/>
          </a:xfrm>
          <a:prstGeom prst="rect">
            <a:avLst/>
          </a:prstGeom>
        </p:spPr>
        <p:txBody>
          <a:bodyPr vert="horz" lIns="91440" tIns="45720" rIns="91440" bIns="45720" rtlCol="0" anchor="ctr"/>
          <a:lstStyle>
            <a:lvl1pPr algn="r">
              <a:defRPr sz="1200">
                <a:solidFill>
                  <a:schemeClr val="tx1"/>
                </a:solidFill>
              </a:defRPr>
            </a:lvl1pPr>
          </a:lstStyle>
          <a:p>
            <a:fld id="{EF298673-E9AF-4ABA-81AE-CC1815AC2C9B}" type="slidenum">
              <a:rPr lang="nl-BE" smtClean="0"/>
              <a:pPr/>
              <a:t>‹#›</a:t>
            </a:fld>
            <a:endParaRPr lang="nl-BE" dirty="0"/>
          </a:p>
        </p:txBody>
      </p:sp>
    </p:spTree>
    <p:extLst>
      <p:ext uri="{BB962C8B-B14F-4D97-AF65-F5344CB8AC3E}">
        <p14:creationId xmlns:p14="http://schemas.microsoft.com/office/powerpoint/2010/main" val="3224766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3828"/>
            <a:ext cx="8064896" cy="576064"/>
          </a:xfrm>
          <a:prstGeom prst="rect">
            <a:avLst/>
          </a:prstGeom>
        </p:spPr>
        <p:txBody>
          <a:bodyPr/>
          <a:lstStyle>
            <a:lvl1pPr algn="l">
              <a:defRPr sz="3400">
                <a:solidFill>
                  <a:srgbClr val="002060"/>
                </a:solidFill>
                <a:latin typeface="Gill Sans MT" panose="020B0502020104020203" pitchFamily="34" charset="0"/>
              </a:defRPr>
            </a:lvl1pPr>
          </a:lstStyle>
          <a:p>
            <a:r>
              <a:rPr lang="en-US" dirty="0" smtClean="0"/>
              <a:t>Click to edit Master title</a:t>
            </a:r>
            <a:endParaRPr lang="nl-BE" dirty="0"/>
          </a:p>
        </p:txBody>
      </p:sp>
      <p:sp>
        <p:nvSpPr>
          <p:cNvPr id="3" name="Content Placeholder 2"/>
          <p:cNvSpPr>
            <a:spLocks noGrp="1"/>
          </p:cNvSpPr>
          <p:nvPr>
            <p:ph idx="1"/>
          </p:nvPr>
        </p:nvSpPr>
        <p:spPr>
          <a:xfrm>
            <a:off x="251520" y="836712"/>
            <a:ext cx="8640960" cy="5544616"/>
          </a:xfrm>
          <a:prstGeom prst="rect">
            <a:avLst/>
          </a:prstGeom>
        </p:spPr>
        <p:txBody>
          <a:bodyPr/>
          <a:lstStyle>
            <a:lvl1pPr>
              <a:defRPr sz="2400">
                <a:solidFill>
                  <a:srgbClr val="002060"/>
                </a:solidFill>
                <a:latin typeface="Gill Sans MT" panose="020B0502020104020203" pitchFamily="34" charset="0"/>
              </a:defRPr>
            </a:lvl1pPr>
            <a:lvl2pPr>
              <a:defRPr sz="2400">
                <a:solidFill>
                  <a:srgbClr val="002060"/>
                </a:solidFill>
                <a:latin typeface="Gill Sans MT" panose="020B0502020104020203" pitchFamily="34" charset="0"/>
              </a:defRPr>
            </a:lvl2pPr>
            <a:lvl3pPr>
              <a:defRPr sz="2000">
                <a:solidFill>
                  <a:srgbClr val="002060"/>
                </a:solidFill>
                <a:latin typeface="Gill Sans MT" panose="020B0502020104020203" pitchFamily="34" charset="0"/>
              </a:defRPr>
            </a:lvl3pPr>
            <a:lvl4pPr>
              <a:defRPr>
                <a:solidFill>
                  <a:srgbClr val="002060"/>
                </a:solidFill>
                <a:latin typeface="Gill Sans MT" panose="020B0502020104020203" pitchFamily="34" charset="0"/>
              </a:defRPr>
            </a:lvl4pPr>
            <a:lvl5pPr>
              <a:defRPr>
                <a:solidFill>
                  <a:srgbClr val="002060"/>
                </a:solidFill>
                <a:latin typeface="Gill Sans MT" panose="020B05020201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4" name="Slide Number Placeholder 1"/>
          <p:cNvSpPr>
            <a:spLocks noGrp="1"/>
          </p:cNvSpPr>
          <p:nvPr>
            <p:ph type="sldNum" sz="quarter" idx="4"/>
          </p:nvPr>
        </p:nvSpPr>
        <p:spPr>
          <a:xfrm>
            <a:off x="8676455" y="6467297"/>
            <a:ext cx="448841" cy="365125"/>
          </a:xfrm>
          <a:prstGeom prst="rect">
            <a:avLst/>
          </a:prstGeom>
        </p:spPr>
        <p:txBody>
          <a:bodyPr vert="horz" lIns="91440" tIns="45720" rIns="91440" bIns="45720" rtlCol="0" anchor="ctr"/>
          <a:lstStyle>
            <a:lvl1pPr algn="r">
              <a:defRPr sz="1200">
                <a:solidFill>
                  <a:schemeClr val="tx1"/>
                </a:solidFill>
              </a:defRPr>
            </a:lvl1pPr>
          </a:lstStyle>
          <a:p>
            <a:fld id="{EF298673-E9AF-4ABA-81AE-CC1815AC2C9B}" type="slidenum">
              <a:rPr lang="nl-BE" smtClean="0"/>
              <a:pPr/>
              <a:t>‹#›</a:t>
            </a:fld>
            <a:endParaRPr lang="nl-BE" dirty="0"/>
          </a:p>
        </p:txBody>
      </p:sp>
    </p:spTree>
    <p:extLst>
      <p:ext uri="{BB962C8B-B14F-4D97-AF65-F5344CB8AC3E}">
        <p14:creationId xmlns:p14="http://schemas.microsoft.com/office/powerpoint/2010/main" val="129419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9512" y="5289227"/>
            <a:ext cx="7772400" cy="1362075"/>
          </a:xfrm>
          <a:prstGeom prst="rect">
            <a:avLst/>
          </a:prstGeom>
        </p:spPr>
        <p:txBody>
          <a:bodyPr anchor="t"/>
          <a:lstStyle>
            <a:lvl1pPr algn="l">
              <a:defRPr sz="4000" b="1" cap="all">
                <a:latin typeface="Gill Sans MT" panose="020B0502020104020203" pitchFamily="34" charset="0"/>
              </a:defRPr>
            </a:lvl1pPr>
          </a:lstStyle>
          <a:p>
            <a:r>
              <a:rPr lang="en-US" dirty="0" smtClean="0"/>
              <a:t>Click to edit Master title style</a:t>
            </a:r>
            <a:endParaRPr lang="nl-BE" dirty="0"/>
          </a:p>
        </p:txBody>
      </p:sp>
      <p:sp>
        <p:nvSpPr>
          <p:cNvPr id="3" name="Text Placeholder 2"/>
          <p:cNvSpPr>
            <a:spLocks noGrp="1"/>
          </p:cNvSpPr>
          <p:nvPr>
            <p:ph type="body" idx="1"/>
          </p:nvPr>
        </p:nvSpPr>
        <p:spPr>
          <a:xfrm>
            <a:off x="179512" y="3789040"/>
            <a:ext cx="7772400" cy="1500187"/>
          </a:xfrm>
          <a:prstGeom prst="rect">
            <a:avLst/>
          </a:prstGeom>
        </p:spPr>
        <p:txBody>
          <a:bodyPr anchor="b"/>
          <a:lstStyle>
            <a:lvl1pPr marL="0" indent="0">
              <a:buNone/>
              <a:defRPr sz="2000">
                <a:latin typeface="Gill Sans MT" panose="020B0502020104020203"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1"/>
          <p:cNvSpPr>
            <a:spLocks noGrp="1"/>
          </p:cNvSpPr>
          <p:nvPr>
            <p:ph type="sldNum" sz="quarter" idx="4"/>
          </p:nvPr>
        </p:nvSpPr>
        <p:spPr>
          <a:xfrm>
            <a:off x="8676455" y="6467297"/>
            <a:ext cx="448841" cy="365125"/>
          </a:xfrm>
          <a:prstGeom prst="rect">
            <a:avLst/>
          </a:prstGeom>
        </p:spPr>
        <p:txBody>
          <a:bodyPr vert="horz" lIns="91440" tIns="45720" rIns="91440" bIns="45720" rtlCol="0" anchor="ctr"/>
          <a:lstStyle>
            <a:lvl1pPr algn="r">
              <a:defRPr sz="1200">
                <a:solidFill>
                  <a:schemeClr val="tx1"/>
                </a:solidFill>
              </a:defRPr>
            </a:lvl1pPr>
          </a:lstStyle>
          <a:p>
            <a:fld id="{EF298673-E9AF-4ABA-81AE-CC1815AC2C9B}" type="slidenum">
              <a:rPr lang="nl-BE" smtClean="0"/>
              <a:pPr/>
              <a:t>‹#›</a:t>
            </a:fld>
            <a:endParaRPr lang="nl-BE" dirty="0"/>
          </a:p>
        </p:txBody>
      </p:sp>
    </p:spTree>
    <p:extLst>
      <p:ext uri="{BB962C8B-B14F-4D97-AF65-F5344CB8AC3E}">
        <p14:creationId xmlns:p14="http://schemas.microsoft.com/office/powerpoint/2010/main" val="2079590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 y="360834"/>
            <a:ext cx="7874843" cy="1143000"/>
          </a:xfrm>
          <a:prstGeom prst="rect">
            <a:avLst/>
          </a:prstGeom>
        </p:spPr>
        <p:txBody>
          <a:bodyPr/>
          <a:lstStyle>
            <a:lvl1pPr algn="l">
              <a:defRPr sz="3400">
                <a:latin typeface="Segoe UI Light"/>
              </a:defRPr>
            </a:lvl1pPr>
          </a:lstStyle>
          <a:p>
            <a:r>
              <a:rPr lang="en-US" dirty="0" smtClean="0"/>
              <a:t>Click to edit Master title style</a:t>
            </a:r>
            <a:endParaRPr lang="nl-BE"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Segoe UI Light"/>
              </a:defRPr>
            </a:lvl1pPr>
            <a:lvl2pPr>
              <a:defRPr sz="2400">
                <a:latin typeface="Segoe UI Light"/>
              </a:defRPr>
            </a:lvl2pPr>
            <a:lvl3pPr>
              <a:defRPr sz="2000">
                <a:latin typeface="Segoe UI Light"/>
              </a:defRPr>
            </a:lvl3pPr>
            <a:lvl4pPr>
              <a:defRPr sz="1800">
                <a:latin typeface="Segoe UI Light"/>
              </a:defRPr>
            </a:lvl4pPr>
            <a:lvl5pPr>
              <a:defRPr sz="1800">
                <a:latin typeface="Segoe UI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Segoe UI Light"/>
              </a:defRPr>
            </a:lvl1pPr>
            <a:lvl2pPr>
              <a:defRPr sz="2400">
                <a:latin typeface="Segoe UI Light"/>
              </a:defRPr>
            </a:lvl2pPr>
            <a:lvl3pPr>
              <a:defRPr sz="2000">
                <a:latin typeface="Segoe UI Light"/>
              </a:defRPr>
            </a:lvl3pPr>
            <a:lvl4pPr>
              <a:defRPr sz="1800">
                <a:latin typeface="Segoe UI Light"/>
              </a:defRPr>
            </a:lvl4pPr>
            <a:lvl5pPr>
              <a:defRPr sz="1800">
                <a:latin typeface="Segoe UI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5" name="Slide Number Placeholder 1"/>
          <p:cNvSpPr>
            <a:spLocks noGrp="1"/>
          </p:cNvSpPr>
          <p:nvPr>
            <p:ph type="sldNum" sz="quarter" idx="4"/>
          </p:nvPr>
        </p:nvSpPr>
        <p:spPr>
          <a:xfrm>
            <a:off x="8676455" y="6467297"/>
            <a:ext cx="448841" cy="365125"/>
          </a:xfrm>
          <a:prstGeom prst="rect">
            <a:avLst/>
          </a:prstGeom>
        </p:spPr>
        <p:txBody>
          <a:bodyPr vert="horz" lIns="91440" tIns="45720" rIns="91440" bIns="45720" rtlCol="0" anchor="ctr"/>
          <a:lstStyle>
            <a:lvl1pPr algn="r">
              <a:defRPr sz="1200">
                <a:solidFill>
                  <a:schemeClr val="tx1"/>
                </a:solidFill>
              </a:defRPr>
            </a:lvl1pPr>
          </a:lstStyle>
          <a:p>
            <a:fld id="{EF298673-E9AF-4ABA-81AE-CC1815AC2C9B}" type="slidenum">
              <a:rPr lang="nl-BE" smtClean="0"/>
              <a:pPr/>
              <a:t>‹#›</a:t>
            </a:fld>
            <a:endParaRPr lang="nl-BE" dirty="0"/>
          </a:p>
        </p:txBody>
      </p:sp>
    </p:spTree>
    <p:extLst>
      <p:ext uri="{BB962C8B-B14F-4D97-AF65-F5344CB8AC3E}">
        <p14:creationId xmlns:p14="http://schemas.microsoft.com/office/powerpoint/2010/main" val="349804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Segoe UI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Segoe UI Light"/>
              </a:defRPr>
            </a:lvl1pPr>
            <a:lvl2pPr>
              <a:defRPr sz="2000">
                <a:latin typeface="Segoe UI Light"/>
              </a:defRPr>
            </a:lvl2pPr>
            <a:lvl3pPr>
              <a:defRPr sz="1800">
                <a:latin typeface="Segoe UI Light"/>
              </a:defRPr>
            </a:lvl3pPr>
            <a:lvl4pPr>
              <a:defRPr sz="1600">
                <a:latin typeface="Segoe UI Light"/>
              </a:defRPr>
            </a:lvl4pPr>
            <a:lvl5pPr>
              <a:defRPr sz="1600">
                <a:latin typeface="Segoe UI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Segoe UI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Segoe UI Light"/>
              </a:defRPr>
            </a:lvl1pPr>
            <a:lvl2pPr>
              <a:defRPr sz="2000">
                <a:latin typeface="Segoe UI Light"/>
              </a:defRPr>
            </a:lvl2pPr>
            <a:lvl3pPr>
              <a:defRPr sz="1800">
                <a:latin typeface="Segoe UI Light"/>
              </a:defRPr>
            </a:lvl3pPr>
            <a:lvl4pPr>
              <a:defRPr sz="1600">
                <a:latin typeface="Segoe UI Light"/>
              </a:defRPr>
            </a:lvl4pPr>
            <a:lvl5pPr>
              <a:defRPr sz="1600">
                <a:latin typeface="Segoe UI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Title 1"/>
          <p:cNvSpPr>
            <a:spLocks noGrp="1"/>
          </p:cNvSpPr>
          <p:nvPr>
            <p:ph type="title"/>
          </p:nvPr>
        </p:nvSpPr>
        <p:spPr>
          <a:xfrm>
            <a:off x="-1" y="360834"/>
            <a:ext cx="7874843" cy="1143000"/>
          </a:xfrm>
          <a:prstGeom prst="rect">
            <a:avLst/>
          </a:prstGeom>
        </p:spPr>
        <p:txBody>
          <a:bodyPr/>
          <a:lstStyle>
            <a:lvl1pPr algn="l">
              <a:defRPr sz="3400">
                <a:latin typeface="Segoe UI Light"/>
              </a:defRPr>
            </a:lvl1pPr>
          </a:lstStyle>
          <a:p>
            <a:r>
              <a:rPr lang="en-US" dirty="0" smtClean="0"/>
              <a:t>Click to edit Master title style</a:t>
            </a:r>
            <a:endParaRPr lang="nl-BE" dirty="0"/>
          </a:p>
        </p:txBody>
      </p:sp>
      <p:sp>
        <p:nvSpPr>
          <p:cNvPr id="8" name="Slide Number Placeholder 1"/>
          <p:cNvSpPr>
            <a:spLocks noGrp="1"/>
          </p:cNvSpPr>
          <p:nvPr>
            <p:ph type="sldNum" sz="quarter" idx="10"/>
          </p:nvPr>
        </p:nvSpPr>
        <p:spPr>
          <a:xfrm>
            <a:off x="8676455" y="6467297"/>
            <a:ext cx="448841" cy="365125"/>
          </a:xfrm>
          <a:prstGeom prst="rect">
            <a:avLst/>
          </a:prstGeom>
        </p:spPr>
        <p:txBody>
          <a:bodyPr vert="horz" lIns="91440" tIns="45720" rIns="91440" bIns="45720" rtlCol="0" anchor="ctr"/>
          <a:lstStyle>
            <a:lvl1pPr algn="r">
              <a:defRPr sz="1200">
                <a:solidFill>
                  <a:schemeClr val="tx1"/>
                </a:solidFill>
              </a:defRPr>
            </a:lvl1pPr>
          </a:lstStyle>
          <a:p>
            <a:fld id="{EF298673-E9AF-4ABA-81AE-CC1815AC2C9B}" type="slidenum">
              <a:rPr lang="nl-BE" smtClean="0"/>
              <a:pPr/>
              <a:t>‹#›</a:t>
            </a:fld>
            <a:endParaRPr lang="nl-BE" dirty="0"/>
          </a:p>
        </p:txBody>
      </p:sp>
    </p:spTree>
    <p:extLst>
      <p:ext uri="{BB962C8B-B14F-4D97-AF65-F5344CB8AC3E}">
        <p14:creationId xmlns:p14="http://schemas.microsoft.com/office/powerpoint/2010/main" val="4076491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 y="360834"/>
            <a:ext cx="7874843" cy="1143000"/>
          </a:xfrm>
          <a:prstGeom prst="rect">
            <a:avLst/>
          </a:prstGeom>
        </p:spPr>
        <p:txBody>
          <a:bodyPr/>
          <a:lstStyle>
            <a:lvl1pPr algn="l">
              <a:defRPr sz="3400">
                <a:latin typeface="Segoe UI Light"/>
              </a:defRPr>
            </a:lvl1pPr>
          </a:lstStyle>
          <a:p>
            <a:r>
              <a:rPr lang="en-US" dirty="0" smtClean="0"/>
              <a:t>Click to edit Master title style</a:t>
            </a:r>
            <a:endParaRPr lang="nl-BE" dirty="0"/>
          </a:p>
        </p:txBody>
      </p:sp>
      <p:sp>
        <p:nvSpPr>
          <p:cNvPr id="4" name="Slide Number Placeholder 1"/>
          <p:cNvSpPr>
            <a:spLocks noGrp="1"/>
          </p:cNvSpPr>
          <p:nvPr>
            <p:ph type="sldNum" sz="quarter" idx="4"/>
          </p:nvPr>
        </p:nvSpPr>
        <p:spPr>
          <a:xfrm>
            <a:off x="8676455" y="6467297"/>
            <a:ext cx="448841" cy="365125"/>
          </a:xfrm>
          <a:prstGeom prst="rect">
            <a:avLst/>
          </a:prstGeom>
        </p:spPr>
        <p:txBody>
          <a:bodyPr vert="horz" lIns="91440" tIns="45720" rIns="91440" bIns="45720" rtlCol="0" anchor="ctr"/>
          <a:lstStyle>
            <a:lvl1pPr algn="r">
              <a:defRPr sz="1200">
                <a:solidFill>
                  <a:schemeClr val="tx1"/>
                </a:solidFill>
              </a:defRPr>
            </a:lvl1pPr>
          </a:lstStyle>
          <a:p>
            <a:fld id="{EF298673-E9AF-4ABA-81AE-CC1815AC2C9B}" type="slidenum">
              <a:rPr lang="nl-BE" smtClean="0"/>
              <a:pPr/>
              <a:t>‹#›</a:t>
            </a:fld>
            <a:endParaRPr lang="nl-BE" dirty="0"/>
          </a:p>
        </p:txBody>
      </p:sp>
    </p:spTree>
    <p:extLst>
      <p:ext uri="{BB962C8B-B14F-4D97-AF65-F5344CB8AC3E}">
        <p14:creationId xmlns:p14="http://schemas.microsoft.com/office/powerpoint/2010/main" val="80627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676455" y="6467297"/>
            <a:ext cx="448841" cy="365125"/>
          </a:xfrm>
          <a:prstGeom prst="rect">
            <a:avLst/>
          </a:prstGeom>
        </p:spPr>
        <p:txBody>
          <a:bodyPr vert="horz" lIns="91440" tIns="45720" rIns="91440" bIns="45720" rtlCol="0" anchor="ctr"/>
          <a:lstStyle>
            <a:lvl1pPr algn="r">
              <a:defRPr sz="1200">
                <a:solidFill>
                  <a:schemeClr val="tx1"/>
                </a:solidFill>
              </a:defRPr>
            </a:lvl1pPr>
          </a:lstStyle>
          <a:p>
            <a:fld id="{EF298673-E9AF-4ABA-81AE-CC1815AC2C9B}" type="slidenum">
              <a:rPr lang="nl-BE" smtClean="0"/>
              <a:pPr/>
              <a:t>‹#›</a:t>
            </a:fld>
            <a:endParaRPr lang="nl-BE" dirty="0"/>
          </a:p>
        </p:txBody>
      </p:sp>
    </p:spTree>
    <p:extLst>
      <p:ext uri="{BB962C8B-B14F-4D97-AF65-F5344CB8AC3E}">
        <p14:creationId xmlns:p14="http://schemas.microsoft.com/office/powerpoint/2010/main" val="2157154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3024336" cy="760859"/>
          </a:xfrm>
          <a:prstGeom prst="rect">
            <a:avLst/>
          </a:prstGeom>
        </p:spPr>
        <p:txBody>
          <a:bodyPr anchor="b"/>
          <a:lstStyle>
            <a:lvl1pPr algn="l">
              <a:defRPr sz="2000" b="1">
                <a:latin typeface="Segoe UI Light"/>
              </a:defRPr>
            </a:lvl1pPr>
          </a:lstStyle>
          <a:p>
            <a:r>
              <a:rPr lang="en-US" dirty="0" smtClean="0"/>
              <a:t>Click to edit Master title style</a:t>
            </a:r>
            <a:endParaRPr lang="nl-BE" dirty="0"/>
          </a:p>
        </p:txBody>
      </p:sp>
      <p:sp>
        <p:nvSpPr>
          <p:cNvPr id="3" name="Content Placeholder 2"/>
          <p:cNvSpPr>
            <a:spLocks noGrp="1"/>
          </p:cNvSpPr>
          <p:nvPr>
            <p:ph idx="1"/>
          </p:nvPr>
        </p:nvSpPr>
        <p:spPr>
          <a:xfrm>
            <a:off x="3575050" y="1124744"/>
            <a:ext cx="5111750" cy="5832648"/>
          </a:xfrm>
          <a:prstGeom prst="rect">
            <a:avLst/>
          </a:prstGeom>
        </p:spPr>
        <p:txBody>
          <a:bodyPr/>
          <a:lstStyle>
            <a:lvl1pPr>
              <a:defRPr sz="3200">
                <a:latin typeface="Segoe UI Light"/>
              </a:defRPr>
            </a:lvl1pPr>
            <a:lvl2pPr>
              <a:defRPr sz="2800">
                <a:latin typeface="Segoe UI Light"/>
              </a:defRPr>
            </a:lvl2pPr>
            <a:lvl3pPr>
              <a:defRPr sz="2400">
                <a:latin typeface="Segoe UI Light"/>
              </a:defRPr>
            </a:lvl3pPr>
            <a:lvl4pPr>
              <a:defRPr sz="2000">
                <a:latin typeface="Segoe UI Light"/>
              </a:defRPr>
            </a:lvl4pPr>
            <a:lvl5pPr>
              <a:defRPr sz="2000">
                <a:latin typeface="Segoe UI Ligh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4" name="Text Placeholder 3"/>
          <p:cNvSpPr>
            <a:spLocks noGrp="1"/>
          </p:cNvSpPr>
          <p:nvPr>
            <p:ph type="body" sz="half" idx="2"/>
          </p:nvPr>
        </p:nvSpPr>
        <p:spPr>
          <a:xfrm>
            <a:off x="430833" y="1988840"/>
            <a:ext cx="3061048" cy="3672408"/>
          </a:xfrm>
          <a:prstGeom prst="rect">
            <a:avLst/>
          </a:prstGeom>
        </p:spPr>
        <p:txBody>
          <a:bodyPr/>
          <a:lstStyle>
            <a:lvl1pPr marL="0" indent="0">
              <a:buNone/>
              <a:defRPr sz="1400">
                <a:latin typeface="Segoe UI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1"/>
          <p:cNvSpPr>
            <a:spLocks noGrp="1"/>
          </p:cNvSpPr>
          <p:nvPr>
            <p:ph type="sldNum" sz="quarter" idx="4"/>
          </p:nvPr>
        </p:nvSpPr>
        <p:spPr>
          <a:xfrm>
            <a:off x="8676455" y="6467297"/>
            <a:ext cx="448841" cy="365125"/>
          </a:xfrm>
          <a:prstGeom prst="rect">
            <a:avLst/>
          </a:prstGeom>
        </p:spPr>
        <p:txBody>
          <a:bodyPr vert="horz" lIns="91440" tIns="45720" rIns="91440" bIns="45720" rtlCol="0" anchor="ctr"/>
          <a:lstStyle>
            <a:lvl1pPr algn="r">
              <a:defRPr sz="1200">
                <a:solidFill>
                  <a:schemeClr val="tx1"/>
                </a:solidFill>
              </a:defRPr>
            </a:lvl1pPr>
          </a:lstStyle>
          <a:p>
            <a:fld id="{EF298673-E9AF-4ABA-81AE-CC1815AC2C9B}" type="slidenum">
              <a:rPr lang="nl-BE" smtClean="0"/>
              <a:pPr/>
              <a:t>‹#›</a:t>
            </a:fld>
            <a:endParaRPr lang="nl-BE" dirty="0"/>
          </a:p>
        </p:txBody>
      </p:sp>
    </p:spTree>
    <p:extLst>
      <p:ext uri="{BB962C8B-B14F-4D97-AF65-F5344CB8AC3E}">
        <p14:creationId xmlns:p14="http://schemas.microsoft.com/office/powerpoint/2010/main" val="2946726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25752"/>
            <a:ext cx="5486400" cy="566738"/>
          </a:xfrm>
          <a:prstGeom prst="rect">
            <a:avLst/>
          </a:prstGeom>
        </p:spPr>
        <p:txBody>
          <a:bodyPr anchor="b"/>
          <a:lstStyle>
            <a:lvl1pPr algn="l">
              <a:defRPr sz="2000" b="1">
                <a:latin typeface="Segoe UI Light"/>
              </a:defRPr>
            </a:lvl1pPr>
          </a:lstStyle>
          <a:p>
            <a:r>
              <a:rPr lang="en-US" dirty="0" smtClean="0"/>
              <a:t>Click to edit Master title style</a:t>
            </a:r>
            <a:endParaRPr lang="nl-BE" dirty="0"/>
          </a:p>
        </p:txBody>
      </p:sp>
      <p:sp>
        <p:nvSpPr>
          <p:cNvPr id="3" name="Picture Placeholder 2"/>
          <p:cNvSpPr>
            <a:spLocks noGrp="1"/>
          </p:cNvSpPr>
          <p:nvPr>
            <p:ph type="pic" idx="1"/>
          </p:nvPr>
        </p:nvSpPr>
        <p:spPr>
          <a:xfrm>
            <a:off x="1792288" y="1037927"/>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dirty="0" smtClean="0"/>
          </a:p>
        </p:txBody>
      </p:sp>
      <p:sp>
        <p:nvSpPr>
          <p:cNvPr id="4" name="Text Placeholder 3"/>
          <p:cNvSpPr>
            <a:spLocks noGrp="1"/>
          </p:cNvSpPr>
          <p:nvPr>
            <p:ph type="body" sz="half" idx="2"/>
          </p:nvPr>
        </p:nvSpPr>
        <p:spPr>
          <a:xfrm>
            <a:off x="1792288" y="5792490"/>
            <a:ext cx="5486400" cy="804862"/>
          </a:xfrm>
          <a:prstGeom prst="rect">
            <a:avLst/>
          </a:prstGeom>
        </p:spPr>
        <p:txBody>
          <a:bodyPr/>
          <a:lstStyle>
            <a:lvl1pPr marL="0" indent="0">
              <a:buNone/>
              <a:defRPr sz="1400">
                <a:latin typeface="Segoe UI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1"/>
          <p:cNvSpPr>
            <a:spLocks noGrp="1"/>
          </p:cNvSpPr>
          <p:nvPr>
            <p:ph type="sldNum" sz="quarter" idx="4"/>
          </p:nvPr>
        </p:nvSpPr>
        <p:spPr>
          <a:xfrm>
            <a:off x="8676455" y="6467297"/>
            <a:ext cx="448841" cy="365125"/>
          </a:xfrm>
          <a:prstGeom prst="rect">
            <a:avLst/>
          </a:prstGeom>
        </p:spPr>
        <p:txBody>
          <a:bodyPr vert="horz" lIns="91440" tIns="45720" rIns="91440" bIns="45720" rtlCol="0" anchor="ctr"/>
          <a:lstStyle>
            <a:lvl1pPr algn="r">
              <a:defRPr sz="1200">
                <a:solidFill>
                  <a:schemeClr val="tx1"/>
                </a:solidFill>
              </a:defRPr>
            </a:lvl1pPr>
          </a:lstStyle>
          <a:p>
            <a:fld id="{EF298673-E9AF-4ABA-81AE-CC1815AC2C9B}" type="slidenum">
              <a:rPr lang="nl-BE" smtClean="0"/>
              <a:pPr/>
              <a:t>‹#›</a:t>
            </a:fld>
            <a:endParaRPr lang="nl-BE" dirty="0"/>
          </a:p>
        </p:txBody>
      </p:sp>
    </p:spTree>
    <p:extLst>
      <p:ext uri="{BB962C8B-B14F-4D97-AF65-F5344CB8AC3E}">
        <p14:creationId xmlns:p14="http://schemas.microsoft.com/office/powerpoint/2010/main" val="170143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408265" y="380"/>
            <a:ext cx="722209" cy="722209"/>
          </a:xfrm>
          <a:prstGeom prst="rect">
            <a:avLst/>
          </a:prstGeom>
        </p:spPr>
      </p:pic>
      <p:cxnSp>
        <p:nvCxnSpPr>
          <p:cNvPr id="3" name="Straight Connector 2"/>
          <p:cNvCxnSpPr/>
          <p:nvPr userDrawn="1"/>
        </p:nvCxnSpPr>
        <p:spPr>
          <a:xfrm>
            <a:off x="-28672" y="6452655"/>
            <a:ext cx="9159146"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5146" y="722589"/>
            <a:ext cx="9145620" cy="1"/>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979712" y="6495681"/>
            <a:ext cx="5184576" cy="323165"/>
          </a:xfrm>
          <a:prstGeom prst="rect">
            <a:avLst/>
          </a:prstGeom>
          <a:noFill/>
        </p:spPr>
        <p:txBody>
          <a:bodyPr wrap="square" rtlCol="0">
            <a:spAutoFit/>
          </a:bodyPr>
          <a:lstStyle/>
          <a:p>
            <a:pPr algn="ctr"/>
            <a:r>
              <a:rPr lang="nl-BE" sz="1500" dirty="0" smtClean="0">
                <a:solidFill>
                  <a:srgbClr val="002060"/>
                </a:solidFill>
                <a:latin typeface="Gill Sans MT" panose="020B0502020104020203" pitchFamily="34" charset="0"/>
              </a:rPr>
              <a:t>EGU 2019 – FRM4GHG</a:t>
            </a:r>
            <a:endParaRPr lang="nl-BE" sz="1500" dirty="0">
              <a:solidFill>
                <a:srgbClr val="002060"/>
              </a:solidFill>
              <a:latin typeface="Gill Sans MT" panose="020B0502020104020203" pitchFamily="34" charset="0"/>
            </a:endParaRPr>
          </a:p>
        </p:txBody>
      </p:sp>
      <p:sp>
        <p:nvSpPr>
          <p:cNvPr id="2" name="Slide Number Placeholder 1"/>
          <p:cNvSpPr>
            <a:spLocks noGrp="1"/>
          </p:cNvSpPr>
          <p:nvPr>
            <p:ph type="sldNum" sz="quarter" idx="4"/>
          </p:nvPr>
        </p:nvSpPr>
        <p:spPr>
          <a:xfrm>
            <a:off x="8676455" y="6467297"/>
            <a:ext cx="448841" cy="365125"/>
          </a:xfrm>
          <a:prstGeom prst="rect">
            <a:avLst/>
          </a:prstGeom>
        </p:spPr>
        <p:txBody>
          <a:bodyPr vert="horz" lIns="91440" tIns="45720" rIns="91440" bIns="45720" rtlCol="0" anchor="ctr"/>
          <a:lstStyle>
            <a:lvl1pPr algn="r">
              <a:defRPr sz="1200">
                <a:solidFill>
                  <a:schemeClr val="tx1"/>
                </a:solidFill>
                <a:latin typeface="Gill Sans MT" panose="020B0502020104020203" pitchFamily="34" charset="0"/>
              </a:defRPr>
            </a:lvl1pPr>
          </a:lstStyle>
          <a:p>
            <a:fld id="{EF298673-E9AF-4ABA-81AE-CC1815AC2C9B}" type="slidenum">
              <a:rPr lang="nl-BE" smtClean="0"/>
              <a:pPr/>
              <a:t>‹#›</a:t>
            </a:fld>
            <a:endParaRPr lang="nl-BE" dirty="0"/>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164288" y="44624"/>
            <a:ext cx="1312510" cy="648072"/>
          </a:xfrm>
          <a:prstGeom prst="rect">
            <a:avLst/>
          </a:prstGeom>
        </p:spPr>
      </p:pic>
      <p:pic>
        <p:nvPicPr>
          <p:cNvPr id="15" name="Picture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3506" y="6486155"/>
            <a:ext cx="391555" cy="3623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defRPr>
      </a:lvl2pPr>
      <a:lvl3pPr algn="ctr" rtl="0" eaLnBrk="0" fontAlgn="base" hangingPunct="0">
        <a:spcBef>
          <a:spcPct val="0"/>
        </a:spcBef>
        <a:spcAft>
          <a:spcPct val="0"/>
        </a:spcAft>
        <a:defRPr sz="4400">
          <a:solidFill>
            <a:schemeClr val="tx2"/>
          </a:solidFill>
          <a:latin typeface="Verdana" pitchFamily="34" charset="0"/>
        </a:defRPr>
      </a:lvl3pPr>
      <a:lvl4pPr algn="ctr" rtl="0" eaLnBrk="0" fontAlgn="base" hangingPunct="0">
        <a:spcBef>
          <a:spcPct val="0"/>
        </a:spcBef>
        <a:spcAft>
          <a:spcPct val="0"/>
        </a:spcAft>
        <a:defRPr sz="4400">
          <a:solidFill>
            <a:schemeClr val="tx2"/>
          </a:solidFill>
          <a:latin typeface="Verdana" pitchFamily="34" charset="0"/>
        </a:defRPr>
      </a:lvl4pPr>
      <a:lvl5pPr algn="ctr" rtl="0" eaLnBrk="0" fontAlgn="base" hangingPunct="0">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frm4ghg.aeronomie.b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340768"/>
            <a:ext cx="9144000" cy="1224136"/>
          </a:xfrm>
        </p:spPr>
        <p:txBody>
          <a:bodyPr/>
          <a:lstStyle/>
          <a:p>
            <a:pPr algn="just"/>
            <a:r>
              <a:rPr lang="nl-BE" sz="2400" dirty="0" smtClean="0">
                <a:latin typeface="Gill Sans MT" panose="020B0502020104020203" pitchFamily="34" charset="0"/>
              </a:rPr>
              <a:t>Findings from the 2-years ESA – Fiducial Reference Measurements for Ground-Based Infrared Greenhouse Gas Observations (FRM4GHG) project and relevance for S-5P validation</a:t>
            </a:r>
            <a:endParaRPr lang="nl-BE" sz="2400" dirty="0">
              <a:latin typeface="Gill Sans MT" panose="020B0502020104020203"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743" y="3036168"/>
            <a:ext cx="1905000" cy="1905000"/>
          </a:xfrm>
          <a:prstGeom prst="rect">
            <a:avLst/>
          </a:prstGeom>
        </p:spPr>
      </p:pic>
      <p:sp>
        <p:nvSpPr>
          <p:cNvPr id="5" name="Slide Number Placeholder 1"/>
          <p:cNvSpPr>
            <a:spLocks noGrp="1"/>
          </p:cNvSpPr>
          <p:nvPr>
            <p:ph type="sldNum" sz="quarter" idx="4"/>
          </p:nvPr>
        </p:nvSpPr>
        <p:spPr>
          <a:xfrm>
            <a:off x="8676455" y="6467297"/>
            <a:ext cx="448841" cy="365125"/>
          </a:xfrm>
          <a:prstGeom prst="rect">
            <a:avLst/>
          </a:prstGeom>
        </p:spPr>
        <p:txBody>
          <a:bodyPr vert="horz" lIns="91440" tIns="45720" rIns="91440" bIns="45720" rtlCol="0" anchor="ctr"/>
          <a:lstStyle>
            <a:lvl1pPr algn="r">
              <a:defRPr sz="1200">
                <a:solidFill>
                  <a:schemeClr val="tx1"/>
                </a:solidFill>
              </a:defRPr>
            </a:lvl1pPr>
          </a:lstStyle>
          <a:p>
            <a:fld id="{EF298673-E9AF-4ABA-81AE-CC1815AC2C9B}" type="slidenum">
              <a:rPr lang="nl-BE" smtClean="0"/>
              <a:pPr/>
              <a:t>1</a:t>
            </a:fld>
            <a:endParaRPr lang="nl-BE" dirty="0"/>
          </a:p>
        </p:txBody>
      </p:sp>
      <p:sp>
        <p:nvSpPr>
          <p:cNvPr id="7" name="TextBox 6"/>
          <p:cNvSpPr txBox="1"/>
          <p:nvPr/>
        </p:nvSpPr>
        <p:spPr>
          <a:xfrm>
            <a:off x="72008" y="5229200"/>
            <a:ext cx="9036496" cy="1200329"/>
          </a:xfrm>
          <a:prstGeom prst="rect">
            <a:avLst/>
          </a:prstGeom>
          <a:noFill/>
        </p:spPr>
        <p:txBody>
          <a:bodyPr wrap="square" rtlCol="0">
            <a:spAutoFit/>
          </a:bodyPr>
          <a:lstStyle/>
          <a:p>
            <a:r>
              <a:rPr lang="en-US" dirty="0">
                <a:latin typeface="Gill Sans MT" panose="020B0502020104020203" pitchFamily="34" charset="0"/>
              </a:rPr>
              <a:t>Martine De Mazière, Justus Notholt, Thomas Blumenstock, Huilin Chen, David Griffith, Frank Hase, Pauli </a:t>
            </a:r>
            <a:r>
              <a:rPr lang="en-US" dirty="0" err="1">
                <a:latin typeface="Gill Sans MT" panose="020B0502020104020203" pitchFamily="34" charset="0"/>
              </a:rPr>
              <a:t>Heikkinen</a:t>
            </a:r>
            <a:r>
              <a:rPr lang="en-US" dirty="0">
                <a:latin typeface="Gill Sans MT" panose="020B0502020104020203" pitchFamily="34" charset="0"/>
              </a:rPr>
              <a:t>, Christian Hermans, Alex Hoffman, Marco Huebner, Nicholas Jones, Rigel </a:t>
            </a:r>
            <a:r>
              <a:rPr lang="en-US" dirty="0" err="1">
                <a:latin typeface="Gill Sans MT" panose="020B0502020104020203" pitchFamily="34" charset="0"/>
              </a:rPr>
              <a:t>Kivi</a:t>
            </a:r>
            <a:r>
              <a:rPr lang="en-US" dirty="0">
                <a:latin typeface="Gill Sans MT" panose="020B0502020104020203" pitchFamily="34" charset="0"/>
              </a:rPr>
              <a:t>, Christof Petri, Mahesh Kumar Sha, Qiansi </a:t>
            </a:r>
            <a:r>
              <a:rPr lang="en-US" dirty="0" err="1">
                <a:latin typeface="Gill Sans MT" panose="020B0502020104020203" pitchFamily="34" charset="0"/>
              </a:rPr>
              <a:t>Tu</a:t>
            </a:r>
            <a:r>
              <a:rPr lang="en-US" dirty="0">
                <a:latin typeface="Gill Sans MT" panose="020B0502020104020203" pitchFamily="34" charset="0"/>
              </a:rPr>
              <a:t>, and Damien </a:t>
            </a:r>
            <a:r>
              <a:rPr lang="en-US" dirty="0" smtClean="0">
                <a:latin typeface="Gill Sans MT" panose="020B0502020104020203" pitchFamily="34" charset="0"/>
              </a:rPr>
              <a:t>Weidmann								</a:t>
            </a:r>
            <a:r>
              <a:rPr lang="en-US" u="sng" dirty="0" smtClean="0">
                <a:latin typeface="Gill Sans MT" panose="020B0502020104020203" pitchFamily="34" charset="0"/>
                <a:hlinkClick r:id="rId4"/>
              </a:rPr>
              <a:t>http://frm4ghg.aeronomie.be/</a:t>
            </a:r>
            <a:endParaRPr lang="nl-BE" u="sng" dirty="0">
              <a:latin typeface="Gill Sans MT" panose="020B0502020104020203"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5" y="116632"/>
            <a:ext cx="2195736" cy="989416"/>
          </a:xfrm>
          <a:prstGeom prst="rect">
            <a:avLst/>
          </a:prstGeom>
          <a:solidFill>
            <a:schemeClr val="bg1"/>
          </a:solidFill>
        </p:spPr>
      </p:pic>
    </p:spTree>
    <p:extLst>
      <p:ext uri="{BB962C8B-B14F-4D97-AF65-F5344CB8AC3E}">
        <p14:creationId xmlns:p14="http://schemas.microsoft.com/office/powerpoint/2010/main" val="851385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400" dirty="0" err="1"/>
              <a:t>Statistics</a:t>
            </a:r>
            <a:r>
              <a:rPr lang="nl-BE" sz="2400" dirty="0"/>
              <a:t> of </a:t>
            </a:r>
            <a:r>
              <a:rPr lang="nl-BE" sz="2400" dirty="0" err="1"/>
              <a:t>inter-comparison</a:t>
            </a:r>
            <a:r>
              <a:rPr lang="nl-BE" sz="2400" dirty="0"/>
              <a:t> – 2018 &amp; 2017</a:t>
            </a:r>
            <a:endParaRPr lang="en-US" sz="2400" dirty="0"/>
          </a:p>
        </p:txBody>
      </p:sp>
      <p:sp>
        <p:nvSpPr>
          <p:cNvPr id="3" name="Content Placeholder 2"/>
          <p:cNvSpPr>
            <a:spLocks noGrp="1"/>
          </p:cNvSpPr>
          <p:nvPr>
            <p:ph idx="1"/>
          </p:nvPr>
        </p:nvSpPr>
        <p:spPr>
          <a:xfrm>
            <a:off x="251520" y="764704"/>
            <a:ext cx="8640960" cy="5544616"/>
          </a:xfrm>
        </p:spPr>
        <p:txBody>
          <a:bodyPr/>
          <a:lstStyle/>
          <a:p>
            <a:pPr marL="0" indent="0">
              <a:buNone/>
            </a:pPr>
            <a:r>
              <a:rPr lang="nl-BE" sz="1600" b="1" u="sng" dirty="0"/>
              <a:t>Analysis </a:t>
            </a:r>
            <a:r>
              <a:rPr lang="nl-BE" sz="1600" b="1" u="sng" dirty="0" err="1"/>
              <a:t>period</a:t>
            </a:r>
            <a:r>
              <a:rPr lang="nl-BE" sz="1600" b="1" u="sng" dirty="0"/>
              <a:t>: 2018/03/01 – </a:t>
            </a:r>
            <a:r>
              <a:rPr lang="nl-BE" sz="1600" b="1" u="sng" dirty="0" smtClean="0"/>
              <a:t>2018/10/31</a:t>
            </a:r>
          </a:p>
          <a:p>
            <a:endParaRPr lang="nl-BE" dirty="0"/>
          </a:p>
          <a:p>
            <a:endParaRPr lang="nl-BE" dirty="0" smtClean="0"/>
          </a:p>
          <a:p>
            <a:endParaRPr lang="nl-BE" dirty="0"/>
          </a:p>
          <a:p>
            <a:endParaRPr lang="nl-BE" dirty="0" smtClean="0"/>
          </a:p>
          <a:p>
            <a:endParaRPr lang="nl-BE" dirty="0"/>
          </a:p>
          <a:p>
            <a:pPr marL="0" indent="0">
              <a:buNone/>
            </a:pPr>
            <a:endParaRPr lang="nl-BE" dirty="0" smtClean="0"/>
          </a:p>
          <a:p>
            <a:pPr marL="0" indent="0">
              <a:buNone/>
            </a:pPr>
            <a:r>
              <a:rPr lang="nl-BE" sz="1600" b="1" u="sng" dirty="0" smtClean="0"/>
              <a:t>Analysis </a:t>
            </a:r>
            <a:r>
              <a:rPr lang="nl-BE" sz="1600" b="1" u="sng" dirty="0" err="1"/>
              <a:t>period</a:t>
            </a:r>
            <a:r>
              <a:rPr lang="nl-BE" sz="1600" b="1" u="sng" dirty="0"/>
              <a:t>: 2017/03/01 – 2017/11/01</a:t>
            </a:r>
          </a:p>
          <a:p>
            <a:pPr marL="0" indent="0">
              <a:buNone/>
            </a:pPr>
            <a:endParaRPr lang="en-US" dirty="0"/>
          </a:p>
        </p:txBody>
      </p:sp>
      <p:sp>
        <p:nvSpPr>
          <p:cNvPr id="4" name="Slide Number Placeholder 3"/>
          <p:cNvSpPr>
            <a:spLocks noGrp="1"/>
          </p:cNvSpPr>
          <p:nvPr>
            <p:ph type="sldNum" sz="quarter" idx="4"/>
          </p:nvPr>
        </p:nvSpPr>
        <p:spPr/>
        <p:txBody>
          <a:bodyPr/>
          <a:lstStyle/>
          <a:p>
            <a:fld id="{EF298673-E9AF-4ABA-81AE-CC1815AC2C9B}" type="slidenum">
              <a:rPr lang="nl-BE" smtClean="0"/>
              <a:pPr/>
              <a:t>10</a:t>
            </a:fld>
            <a:endParaRPr lang="nl-BE" dirty="0"/>
          </a:p>
        </p:txBody>
      </p:sp>
      <p:graphicFrame>
        <p:nvGraphicFramePr>
          <p:cNvPr id="6" name="Content Placeholder 4"/>
          <p:cNvGraphicFramePr>
            <a:graphicFrameLocks/>
          </p:cNvGraphicFramePr>
          <p:nvPr>
            <p:extLst>
              <p:ext uri="{D42A27DB-BD31-4B8C-83A1-F6EECF244321}">
                <p14:modId xmlns:p14="http://schemas.microsoft.com/office/powerpoint/2010/main" val="2347622710"/>
              </p:ext>
            </p:extLst>
          </p:nvPr>
        </p:nvGraphicFramePr>
        <p:xfrm>
          <a:off x="667787" y="4213417"/>
          <a:ext cx="8443572" cy="2174892"/>
        </p:xfrm>
        <a:graphic>
          <a:graphicData uri="http://schemas.openxmlformats.org/drawingml/2006/table">
            <a:tbl>
              <a:tblPr firstRow="1" bandRow="1">
                <a:tableStyleId>{5C22544A-7EE6-4342-B048-85BDC9FD1C3A}</a:tableStyleId>
              </a:tblPr>
              <a:tblGrid>
                <a:gridCol w="2217288">
                  <a:extLst>
                    <a:ext uri="{9D8B030D-6E8A-4147-A177-3AD203B41FA5}">
                      <a16:colId xmlns:a16="http://schemas.microsoft.com/office/drawing/2014/main" val="20001"/>
                    </a:ext>
                  </a:extLst>
                </a:gridCol>
                <a:gridCol w="1961446">
                  <a:extLst>
                    <a:ext uri="{9D8B030D-6E8A-4147-A177-3AD203B41FA5}">
                      <a16:colId xmlns:a16="http://schemas.microsoft.com/office/drawing/2014/main" val="20002"/>
                    </a:ext>
                  </a:extLst>
                </a:gridCol>
                <a:gridCol w="2132008">
                  <a:extLst>
                    <a:ext uri="{9D8B030D-6E8A-4147-A177-3AD203B41FA5}">
                      <a16:colId xmlns:a16="http://schemas.microsoft.com/office/drawing/2014/main" val="20003"/>
                    </a:ext>
                  </a:extLst>
                </a:gridCol>
                <a:gridCol w="2132830">
                  <a:extLst>
                    <a:ext uri="{9D8B030D-6E8A-4147-A177-3AD203B41FA5}">
                      <a16:colId xmlns:a16="http://schemas.microsoft.com/office/drawing/2014/main" val="20004"/>
                    </a:ext>
                  </a:extLst>
                </a:gridCol>
              </a:tblGrid>
              <a:tr h="427433">
                <a:tc>
                  <a:txBody>
                    <a:bodyPr/>
                    <a:lstStyle/>
                    <a:p>
                      <a:r>
                        <a:rPr lang="nl-BE" sz="1600" b="0" dirty="0" smtClean="0">
                          <a:solidFill>
                            <a:schemeClr val="tx1"/>
                          </a:solidFill>
                          <a:latin typeface="Gill Sans MT" panose="020B0502020104020203" pitchFamily="34" charset="0"/>
                        </a:rPr>
                        <a:t>        </a:t>
                      </a:r>
                      <a:r>
                        <a:rPr lang="nl-BE" sz="1600" b="0" baseline="0" dirty="0" smtClean="0">
                          <a:solidFill>
                            <a:schemeClr val="tx1"/>
                          </a:solidFill>
                          <a:latin typeface="Gill Sans MT" panose="020B0502020104020203" pitchFamily="34" charset="0"/>
                        </a:rPr>
                        <a:t>             </a:t>
                      </a:r>
                      <a:r>
                        <a:rPr lang="nl-BE" sz="1600" b="0" dirty="0" smtClean="0">
                          <a:solidFill>
                            <a:schemeClr val="tx1"/>
                          </a:solidFill>
                          <a:latin typeface="Gill Sans MT" panose="020B0502020104020203" pitchFamily="34" charset="0"/>
                        </a:rPr>
                        <a:t>Instr.</a:t>
                      </a:r>
                    </a:p>
                    <a:p>
                      <a:r>
                        <a:rPr lang="nl-BE" sz="1600" b="0" dirty="0" smtClean="0">
                          <a:solidFill>
                            <a:schemeClr val="tx1"/>
                          </a:solidFill>
                          <a:latin typeface="Gill Sans MT" panose="020B0502020104020203" pitchFamily="34" charset="0"/>
                        </a:rPr>
                        <a:t>Species</a:t>
                      </a:r>
                      <a:endParaRPr lang="nl-BE" sz="1600" b="0" dirty="0">
                        <a:solidFill>
                          <a:schemeClr val="tx1"/>
                        </a:solidFill>
                        <a:latin typeface="Gill Sans MT" panose="020B0502020104020203" pitchFamily="34" charset="0"/>
                      </a:endParaRPr>
                    </a:p>
                  </a:txBody>
                  <a:tcPr/>
                </a:tc>
                <a:tc>
                  <a:txBody>
                    <a:bodyPr/>
                    <a:lstStyle/>
                    <a:p>
                      <a:pPr algn="ctr"/>
                      <a:r>
                        <a:rPr lang="nl-BE" sz="1600" b="0" dirty="0" smtClean="0">
                          <a:solidFill>
                            <a:schemeClr val="tx1"/>
                          </a:solidFill>
                          <a:latin typeface="Gill Sans MT" panose="020B0502020104020203" pitchFamily="34" charset="0"/>
                        </a:rPr>
                        <a:t>VERTEX70</a:t>
                      </a:r>
                      <a:endParaRPr lang="nl-BE" sz="1600" b="0" dirty="0">
                        <a:solidFill>
                          <a:schemeClr val="tx1"/>
                        </a:solidFill>
                        <a:latin typeface="Gill Sans MT" panose="020B0502020104020203" pitchFamily="34" charset="0"/>
                      </a:endParaRPr>
                    </a:p>
                  </a:txBody>
                  <a:tcPr/>
                </a:tc>
                <a:tc>
                  <a:txBody>
                    <a:bodyPr/>
                    <a:lstStyle/>
                    <a:p>
                      <a:pPr algn="ctr"/>
                      <a:r>
                        <a:rPr lang="nl-BE" sz="1600" b="0" dirty="0" smtClean="0">
                          <a:solidFill>
                            <a:schemeClr val="tx1"/>
                          </a:solidFill>
                          <a:latin typeface="Gill Sans MT" panose="020B0502020104020203" pitchFamily="34" charset="0"/>
                        </a:rPr>
                        <a:t>IRCUBE</a:t>
                      </a:r>
                      <a:endParaRPr lang="nl-BE" sz="1600" b="0" dirty="0">
                        <a:solidFill>
                          <a:schemeClr val="tx1"/>
                        </a:solidFill>
                        <a:latin typeface="Gill Sans MT" panose="020B0502020104020203" pitchFamily="34" charset="0"/>
                      </a:endParaRPr>
                    </a:p>
                  </a:txBody>
                  <a:tcPr/>
                </a:tc>
                <a:tc>
                  <a:txBody>
                    <a:bodyPr/>
                    <a:lstStyle/>
                    <a:p>
                      <a:pPr algn="ctr"/>
                      <a:r>
                        <a:rPr lang="nl-BE" sz="1600" b="0" dirty="0" smtClean="0">
                          <a:solidFill>
                            <a:schemeClr val="tx1"/>
                          </a:solidFill>
                          <a:latin typeface="Gill Sans MT" panose="020B0502020104020203" pitchFamily="34" charset="0"/>
                        </a:rPr>
                        <a:t>EM27/SUNPF</a:t>
                      </a:r>
                      <a:endParaRPr lang="nl-BE" sz="1600" b="0" dirty="0">
                        <a:solidFill>
                          <a:schemeClr val="tx1"/>
                        </a:solidFill>
                        <a:latin typeface="Gill Sans MT" panose="020B0502020104020203" pitchFamily="34" charset="0"/>
                      </a:endParaRPr>
                    </a:p>
                  </a:txBody>
                  <a:tcPr/>
                </a:tc>
                <a:extLst>
                  <a:ext uri="{0D108BD9-81ED-4DB2-BD59-A6C34878D82A}">
                    <a16:rowId xmlns:a16="http://schemas.microsoft.com/office/drawing/2014/main" val="10000"/>
                  </a:ext>
                </a:extLst>
              </a:tr>
              <a:tr h="398943">
                <a:tc>
                  <a:txBody>
                    <a:bodyPr/>
                    <a:lstStyle/>
                    <a:p>
                      <a:endParaRPr lang="en-US" dirty="0"/>
                    </a:p>
                  </a:txBody>
                  <a:tcPr/>
                </a:tc>
                <a:tc gridSpan="3">
                  <a:txBody>
                    <a:bodyPr/>
                    <a:lstStyle/>
                    <a:p>
                      <a:endParaRPr lang="nl-BE" dirty="0"/>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1"/>
                  </a:ext>
                </a:extLst>
              </a:tr>
              <a:tr h="398943">
                <a:tc>
                  <a:txBody>
                    <a:bodyPr/>
                    <a:lstStyle/>
                    <a:p>
                      <a:pPr algn="ctr"/>
                      <a:r>
                        <a:rPr lang="nl-BE" sz="1600" b="0" dirty="0" smtClean="0">
                          <a:solidFill>
                            <a:schemeClr val="bg2">
                              <a:lumMod val="60000"/>
                              <a:lumOff val="40000"/>
                            </a:schemeClr>
                          </a:solidFill>
                          <a:latin typeface="Gill Sans MT" panose="020B0502020104020203" pitchFamily="34" charset="0"/>
                        </a:rPr>
                        <a:t>XCO2 / ppm</a:t>
                      </a:r>
                      <a:endParaRPr lang="nl-BE" sz="1600" b="0" dirty="0">
                        <a:solidFill>
                          <a:schemeClr val="bg2">
                            <a:lumMod val="60000"/>
                            <a:lumOff val="40000"/>
                          </a:schemeClr>
                        </a:solidFill>
                        <a:latin typeface="Gill Sans MT" panose="020B0502020104020203" pitchFamily="34" charset="0"/>
                      </a:endParaRPr>
                    </a:p>
                  </a:txBody>
                  <a:tcPr/>
                </a:tc>
                <a:tc>
                  <a:txBody>
                    <a:bodyPr/>
                    <a:lstStyle/>
                    <a:p>
                      <a:pPr algn="ctr"/>
                      <a:r>
                        <a:rPr lang="nl-BE" sz="1600" b="0" dirty="0" smtClean="0">
                          <a:solidFill>
                            <a:schemeClr val="bg2">
                              <a:lumMod val="60000"/>
                              <a:lumOff val="40000"/>
                            </a:schemeClr>
                          </a:solidFill>
                          <a:latin typeface="Gill Sans MT" panose="020B0502020104020203" pitchFamily="34" charset="0"/>
                        </a:rPr>
                        <a:t>1.46</a:t>
                      </a:r>
                      <a:r>
                        <a:rPr lang="nl-BE" sz="1600" b="0" baseline="0" dirty="0" smtClean="0">
                          <a:solidFill>
                            <a:schemeClr val="bg2">
                              <a:lumMod val="60000"/>
                              <a:lumOff val="40000"/>
                            </a:schemeClr>
                          </a:solidFill>
                          <a:latin typeface="Gill Sans MT" panose="020B0502020104020203" pitchFamily="34" charset="0"/>
                        </a:rPr>
                        <a:t>±1.63 (0.98)</a:t>
                      </a:r>
                      <a:endParaRPr lang="nl-BE" sz="1600" b="0" dirty="0">
                        <a:solidFill>
                          <a:schemeClr val="bg2">
                            <a:lumMod val="60000"/>
                            <a:lumOff val="40000"/>
                          </a:schemeClr>
                        </a:solidFill>
                        <a:latin typeface="Gill Sans MT" panose="020B0502020104020203" pitchFamily="34" charset="0"/>
                      </a:endParaRPr>
                    </a:p>
                  </a:txBody>
                  <a:tcPr/>
                </a:tc>
                <a:tc>
                  <a:txBody>
                    <a:bodyPr/>
                    <a:lstStyle/>
                    <a:p>
                      <a:pPr algn="ctr"/>
                      <a:r>
                        <a:rPr lang="nl-BE" sz="1600" b="0" dirty="0" smtClean="0">
                          <a:solidFill>
                            <a:schemeClr val="bg2">
                              <a:lumMod val="60000"/>
                              <a:lumOff val="40000"/>
                            </a:schemeClr>
                          </a:solidFill>
                          <a:latin typeface="Gill Sans MT" panose="020B0502020104020203" pitchFamily="34" charset="0"/>
                        </a:rPr>
                        <a:t>-5.023</a:t>
                      </a:r>
                      <a:r>
                        <a:rPr lang="nl-BE" sz="1600" b="0" baseline="0" dirty="0" smtClean="0">
                          <a:solidFill>
                            <a:schemeClr val="bg2">
                              <a:lumMod val="60000"/>
                              <a:lumOff val="40000"/>
                            </a:schemeClr>
                          </a:solidFill>
                          <a:latin typeface="Gill Sans MT" panose="020B0502020104020203" pitchFamily="34" charset="0"/>
                        </a:rPr>
                        <a:t>±1.040 (0.9714)</a:t>
                      </a:r>
                      <a:endParaRPr lang="nl-BE" sz="1600" b="0" dirty="0">
                        <a:solidFill>
                          <a:schemeClr val="bg2">
                            <a:lumMod val="60000"/>
                            <a:lumOff val="40000"/>
                          </a:schemeClr>
                        </a:solidFill>
                        <a:latin typeface="Gill Sans MT" panose="020B0502020104020203" pitchFamily="34" charset="0"/>
                      </a:endParaRPr>
                    </a:p>
                  </a:txBody>
                  <a:tcPr/>
                </a:tc>
                <a:tc>
                  <a:txBody>
                    <a:bodyPr/>
                    <a:lstStyle/>
                    <a:p>
                      <a:pPr algn="ctr"/>
                      <a:r>
                        <a:rPr lang="nl-BE" sz="1600" b="0" dirty="0" smtClean="0">
                          <a:solidFill>
                            <a:schemeClr val="bg2">
                              <a:lumMod val="60000"/>
                              <a:lumOff val="40000"/>
                            </a:schemeClr>
                          </a:solidFill>
                          <a:latin typeface="Gill Sans MT" panose="020B0502020104020203" pitchFamily="34" charset="0"/>
                        </a:rPr>
                        <a:t>-0.885</a:t>
                      </a:r>
                      <a:r>
                        <a:rPr lang="nl-BE" sz="1600" b="0" baseline="0" dirty="0" smtClean="0">
                          <a:solidFill>
                            <a:schemeClr val="bg2">
                              <a:lumMod val="60000"/>
                              <a:lumOff val="40000"/>
                            </a:schemeClr>
                          </a:solidFill>
                          <a:latin typeface="Gill Sans MT" panose="020B0502020104020203" pitchFamily="34" charset="0"/>
                        </a:rPr>
                        <a:t>±0.593 (0.9909)</a:t>
                      </a:r>
                      <a:endParaRPr lang="nl-BE" sz="1600" b="0" dirty="0">
                        <a:solidFill>
                          <a:schemeClr val="bg2">
                            <a:lumMod val="60000"/>
                            <a:lumOff val="40000"/>
                          </a:schemeClr>
                        </a:solidFill>
                        <a:latin typeface="Gill Sans MT" panose="020B0502020104020203" pitchFamily="34" charset="0"/>
                      </a:endParaRPr>
                    </a:p>
                  </a:txBody>
                  <a:tcPr/>
                </a:tc>
                <a:extLst>
                  <a:ext uri="{0D108BD9-81ED-4DB2-BD59-A6C34878D82A}">
                    <a16:rowId xmlns:a16="http://schemas.microsoft.com/office/drawing/2014/main" val="10002"/>
                  </a:ext>
                </a:extLst>
              </a:tr>
              <a:tr h="398943">
                <a:tc>
                  <a:txBody>
                    <a:bodyPr/>
                    <a:lstStyle/>
                    <a:p>
                      <a:pPr algn="ctr"/>
                      <a:r>
                        <a:rPr lang="nl-BE" sz="1600" b="0" dirty="0" smtClean="0">
                          <a:solidFill>
                            <a:schemeClr val="tx1"/>
                          </a:solidFill>
                          <a:latin typeface="Gill Sans MT" panose="020B0502020104020203" pitchFamily="34" charset="0"/>
                        </a:rPr>
                        <a:t>XCH4 / ppm</a:t>
                      </a:r>
                    </a:p>
                  </a:txBody>
                  <a:tcPr/>
                </a:tc>
                <a:tc>
                  <a:txBody>
                    <a:bodyPr/>
                    <a:lstStyle/>
                    <a:p>
                      <a:pPr algn="ctr"/>
                      <a:r>
                        <a:rPr lang="nl-BE" sz="1600" b="0" dirty="0" smtClean="0">
                          <a:solidFill>
                            <a:schemeClr val="tx1"/>
                          </a:solidFill>
                          <a:latin typeface="Gill Sans MT" panose="020B0502020104020203" pitchFamily="34" charset="0"/>
                        </a:rPr>
                        <a:t>0.023</a:t>
                      </a:r>
                      <a:r>
                        <a:rPr lang="nl-BE" sz="1600" b="0" baseline="0" dirty="0" smtClean="0">
                          <a:solidFill>
                            <a:schemeClr val="tx1"/>
                          </a:solidFill>
                          <a:latin typeface="Gill Sans MT" panose="020B0502020104020203" pitchFamily="34" charset="0"/>
                        </a:rPr>
                        <a:t>±0.013 (0.51)</a:t>
                      </a:r>
                      <a:endParaRPr lang="nl-BE" sz="1600" b="0" dirty="0">
                        <a:solidFill>
                          <a:schemeClr val="tx1"/>
                        </a:solidFill>
                        <a:latin typeface="Gill Sans MT" panose="020B0502020104020203" pitchFamily="34" charset="0"/>
                      </a:endParaRPr>
                    </a:p>
                  </a:txBody>
                  <a:tcPr/>
                </a:tc>
                <a:tc>
                  <a:txBody>
                    <a:bodyPr/>
                    <a:lstStyle/>
                    <a:p>
                      <a:pPr algn="ctr"/>
                      <a:r>
                        <a:rPr lang="nl-BE" sz="1600" b="0" dirty="0" smtClean="0">
                          <a:solidFill>
                            <a:schemeClr val="tx1"/>
                          </a:solidFill>
                          <a:latin typeface="Gill Sans MT" panose="020B0502020104020203" pitchFamily="34" charset="0"/>
                        </a:rPr>
                        <a:t>-0.008</a:t>
                      </a:r>
                      <a:r>
                        <a:rPr lang="nl-BE" sz="1600" b="0" baseline="0" dirty="0" smtClean="0">
                          <a:solidFill>
                            <a:schemeClr val="tx1"/>
                          </a:solidFill>
                          <a:latin typeface="Gill Sans MT" panose="020B0502020104020203" pitchFamily="34" charset="0"/>
                        </a:rPr>
                        <a:t>±0.004 (0.93)</a:t>
                      </a:r>
                      <a:endParaRPr lang="nl-BE" sz="1600" b="0" dirty="0">
                        <a:solidFill>
                          <a:schemeClr val="tx1"/>
                        </a:solidFill>
                        <a:latin typeface="Gill Sans MT" panose="020B0502020104020203" pitchFamily="34" charset="0"/>
                      </a:endParaRPr>
                    </a:p>
                  </a:txBody>
                  <a:tcPr/>
                </a:tc>
                <a:tc>
                  <a:txBody>
                    <a:bodyPr/>
                    <a:lstStyle/>
                    <a:p>
                      <a:pPr algn="ctr"/>
                      <a:r>
                        <a:rPr lang="nl-BE" sz="1600" b="0" dirty="0" smtClean="0">
                          <a:solidFill>
                            <a:schemeClr val="tx1"/>
                          </a:solidFill>
                          <a:latin typeface="Gill Sans MT" panose="020B0502020104020203" pitchFamily="34" charset="0"/>
                        </a:rPr>
                        <a:t>-0.001</a:t>
                      </a:r>
                      <a:r>
                        <a:rPr lang="nl-BE" sz="1600" b="0" baseline="0" dirty="0" smtClean="0">
                          <a:solidFill>
                            <a:schemeClr val="tx1"/>
                          </a:solidFill>
                          <a:latin typeface="Gill Sans MT" panose="020B0502020104020203" pitchFamily="34" charset="0"/>
                        </a:rPr>
                        <a:t>±0.005 (0.94)</a:t>
                      </a:r>
                      <a:endParaRPr lang="nl-BE" sz="1600" b="0" dirty="0">
                        <a:solidFill>
                          <a:schemeClr val="tx1"/>
                        </a:solidFill>
                        <a:latin typeface="Gill Sans MT" panose="020B0502020104020203" pitchFamily="34" charset="0"/>
                      </a:endParaRPr>
                    </a:p>
                  </a:txBody>
                  <a:tcPr/>
                </a:tc>
                <a:extLst>
                  <a:ext uri="{0D108BD9-81ED-4DB2-BD59-A6C34878D82A}">
                    <a16:rowId xmlns:a16="http://schemas.microsoft.com/office/drawing/2014/main" val="10003"/>
                  </a:ext>
                </a:extLst>
              </a:tr>
              <a:tr h="398943">
                <a:tc>
                  <a:txBody>
                    <a:bodyPr/>
                    <a:lstStyle/>
                    <a:p>
                      <a:pPr algn="ctr"/>
                      <a:r>
                        <a:rPr lang="nl-BE" sz="1600" b="0" dirty="0" smtClean="0">
                          <a:solidFill>
                            <a:schemeClr val="tx1"/>
                          </a:solidFill>
                          <a:latin typeface="Gill Sans MT" panose="020B0502020104020203" pitchFamily="34" charset="0"/>
                        </a:rPr>
                        <a:t>XCO / ppb</a:t>
                      </a:r>
                      <a:endParaRPr lang="nl-BE" sz="1600" b="0" dirty="0">
                        <a:solidFill>
                          <a:schemeClr val="tx1"/>
                        </a:solidFill>
                        <a:latin typeface="Gill Sans MT" panose="020B0502020104020203" pitchFamily="34" charset="0"/>
                      </a:endParaRPr>
                    </a:p>
                  </a:txBody>
                  <a:tcPr/>
                </a:tc>
                <a:tc>
                  <a:txBody>
                    <a:bodyPr/>
                    <a:lstStyle/>
                    <a:p>
                      <a:pPr algn="ctr"/>
                      <a:r>
                        <a:rPr lang="nl-BE" sz="1600" b="0" dirty="0" smtClean="0">
                          <a:solidFill>
                            <a:schemeClr val="tx1"/>
                          </a:solidFill>
                          <a:latin typeface="Gill Sans MT" panose="020B0502020104020203" pitchFamily="34" charset="0"/>
                        </a:rPr>
                        <a:t>3.57</a:t>
                      </a:r>
                      <a:r>
                        <a:rPr lang="nl-BE" sz="1600" b="0" baseline="0" dirty="0" smtClean="0">
                          <a:solidFill>
                            <a:schemeClr val="tx1"/>
                          </a:solidFill>
                          <a:latin typeface="Gill Sans MT" panose="020B0502020104020203" pitchFamily="34" charset="0"/>
                        </a:rPr>
                        <a:t>±2.57 (0.95)</a:t>
                      </a:r>
                      <a:endParaRPr lang="nl-BE" sz="1600" b="0" dirty="0">
                        <a:solidFill>
                          <a:schemeClr val="tx1"/>
                        </a:solidFill>
                        <a:latin typeface="Gill Sans MT" panose="020B0502020104020203" pitchFamily="34" charset="0"/>
                      </a:endParaRPr>
                    </a:p>
                  </a:txBody>
                  <a:tcPr/>
                </a:tc>
                <a:tc>
                  <a:txBody>
                    <a:bodyPr/>
                    <a:lstStyle/>
                    <a:p>
                      <a:pPr algn="ctr"/>
                      <a:r>
                        <a:rPr lang="nl-BE" sz="1600" b="0" dirty="0" smtClean="0">
                          <a:solidFill>
                            <a:schemeClr val="tx1"/>
                          </a:solidFill>
                          <a:latin typeface="Gill Sans MT" panose="020B0502020104020203" pitchFamily="34" charset="0"/>
                        </a:rPr>
                        <a:t>-</a:t>
                      </a:r>
                      <a:endParaRPr lang="nl-BE" sz="1600" b="0" dirty="0">
                        <a:solidFill>
                          <a:schemeClr val="tx1"/>
                        </a:solidFill>
                        <a:latin typeface="Gill Sans MT" panose="020B0502020104020203" pitchFamily="34" charset="0"/>
                      </a:endParaRPr>
                    </a:p>
                  </a:txBody>
                  <a:tcPr/>
                </a:tc>
                <a:tc>
                  <a:txBody>
                    <a:bodyPr/>
                    <a:lstStyle/>
                    <a:p>
                      <a:pPr algn="ctr"/>
                      <a:r>
                        <a:rPr lang="nl-BE" sz="1600" b="0" dirty="0" smtClean="0">
                          <a:solidFill>
                            <a:schemeClr val="tx1"/>
                          </a:solidFill>
                          <a:latin typeface="Gill Sans MT" panose="020B0502020104020203" pitchFamily="34" charset="0"/>
                        </a:rPr>
                        <a:t>1.69</a:t>
                      </a:r>
                      <a:r>
                        <a:rPr lang="nl-BE" sz="1600" b="0" baseline="0" dirty="0" smtClean="0">
                          <a:solidFill>
                            <a:schemeClr val="tx1"/>
                          </a:solidFill>
                          <a:latin typeface="Gill Sans MT" panose="020B0502020104020203" pitchFamily="34" charset="0"/>
                        </a:rPr>
                        <a:t>±2.37 (0.98)</a:t>
                      </a:r>
                      <a:endParaRPr lang="nl-BE" sz="1600" b="0" dirty="0">
                        <a:solidFill>
                          <a:schemeClr val="tx1"/>
                        </a:solidFill>
                        <a:latin typeface="Gill Sans MT" panose="020B0502020104020203" pitchFamily="34" charset="0"/>
                      </a:endParaRPr>
                    </a:p>
                  </a:txBody>
                  <a:tcPr/>
                </a:tc>
                <a:extLst>
                  <a:ext uri="{0D108BD9-81ED-4DB2-BD59-A6C34878D82A}">
                    <a16:rowId xmlns:a16="http://schemas.microsoft.com/office/drawing/2014/main" val="10004"/>
                  </a:ext>
                </a:extLst>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218154309"/>
              </p:ext>
            </p:extLst>
          </p:nvPr>
        </p:nvGraphicFramePr>
        <p:xfrm>
          <a:off x="0" y="1154121"/>
          <a:ext cx="9061172" cy="2550160"/>
        </p:xfrm>
        <a:graphic>
          <a:graphicData uri="http://schemas.openxmlformats.org/drawingml/2006/table">
            <a:tbl>
              <a:tblPr firstRow="1" bandRow="1">
                <a:tableStyleId>{5C22544A-7EE6-4342-B048-85BDC9FD1C3A}</a:tableStyleId>
              </a:tblPr>
              <a:tblGrid>
                <a:gridCol w="1596027">
                  <a:extLst>
                    <a:ext uri="{9D8B030D-6E8A-4147-A177-3AD203B41FA5}">
                      <a16:colId xmlns:a16="http://schemas.microsoft.com/office/drawing/2014/main" val="20000"/>
                    </a:ext>
                  </a:extLst>
                </a:gridCol>
                <a:gridCol w="1926188">
                  <a:extLst>
                    <a:ext uri="{9D8B030D-6E8A-4147-A177-3AD203B41FA5}">
                      <a16:colId xmlns:a16="http://schemas.microsoft.com/office/drawing/2014/main" val="20001"/>
                    </a:ext>
                  </a:extLst>
                </a:gridCol>
                <a:gridCol w="1768756">
                  <a:extLst>
                    <a:ext uri="{9D8B030D-6E8A-4147-A177-3AD203B41FA5}">
                      <a16:colId xmlns:a16="http://schemas.microsoft.com/office/drawing/2014/main" val="20002"/>
                    </a:ext>
                  </a:extLst>
                </a:gridCol>
                <a:gridCol w="1884737">
                  <a:extLst>
                    <a:ext uri="{9D8B030D-6E8A-4147-A177-3AD203B41FA5}">
                      <a16:colId xmlns:a16="http://schemas.microsoft.com/office/drawing/2014/main" val="20003"/>
                    </a:ext>
                  </a:extLst>
                </a:gridCol>
                <a:gridCol w="1885464">
                  <a:extLst>
                    <a:ext uri="{9D8B030D-6E8A-4147-A177-3AD203B41FA5}">
                      <a16:colId xmlns:a16="http://schemas.microsoft.com/office/drawing/2014/main" val="20004"/>
                    </a:ext>
                  </a:extLst>
                </a:gridCol>
              </a:tblGrid>
              <a:tr h="834719">
                <a:tc>
                  <a:txBody>
                    <a:bodyPr/>
                    <a:lstStyle/>
                    <a:p>
                      <a:r>
                        <a:rPr lang="nl-BE" sz="1600" b="0" baseline="0" dirty="0" smtClean="0">
                          <a:solidFill>
                            <a:schemeClr val="tx1"/>
                          </a:solidFill>
                          <a:latin typeface="Gill Sans MT" panose="020B0502020104020203" pitchFamily="34" charset="0"/>
                        </a:rPr>
                        <a:t> </a:t>
                      </a:r>
                      <a:endParaRPr lang="nl-BE" sz="1600" b="0" dirty="0" smtClean="0">
                        <a:solidFill>
                          <a:schemeClr val="tx1"/>
                        </a:solidFill>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600" b="0" dirty="0" smtClean="0">
                          <a:solidFill>
                            <a:schemeClr val="tx1"/>
                          </a:solidFill>
                          <a:latin typeface="Gill Sans MT" panose="020B0502020104020203" pitchFamily="34" charset="0"/>
                        </a:rPr>
                        <a:t>	</a:t>
                      </a:r>
                      <a:r>
                        <a:rPr lang="nl-BE" sz="1600" b="0" dirty="0" err="1" smtClean="0">
                          <a:solidFill>
                            <a:schemeClr val="tx1"/>
                          </a:solidFill>
                          <a:latin typeface="Gill Sans MT" panose="020B0502020104020203" pitchFamily="34" charset="0"/>
                        </a:rPr>
                        <a:t>Instr</a:t>
                      </a:r>
                      <a:r>
                        <a:rPr lang="nl-BE" sz="1600" b="0" dirty="0" smtClean="0">
                          <a:solidFill>
                            <a:schemeClr val="tx1"/>
                          </a:solidFill>
                          <a:latin typeface="Gill Sans MT" panose="020B05020201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600" b="0" dirty="0" smtClean="0">
                          <a:solidFill>
                            <a:schemeClr val="tx1"/>
                          </a:solidFill>
                          <a:latin typeface="Gill Sans MT" panose="020B0502020104020203" pitchFamily="34" charset="0"/>
                        </a:rPr>
                        <a:t>Species</a:t>
                      </a:r>
                    </a:p>
                    <a:p>
                      <a:endParaRPr lang="nl-BE" sz="1600" b="0" dirty="0">
                        <a:solidFill>
                          <a:schemeClr val="tx1"/>
                        </a:solidFill>
                        <a:latin typeface="Gill Sans MT" panose="020B0502020104020203" pitchFamily="34" charset="0"/>
                      </a:endParaRPr>
                    </a:p>
                  </a:txBody>
                  <a:tcPr>
                    <a:lnTlToBr w="12700" cap="flat" cmpd="sng" algn="ctr">
                      <a:solidFill>
                        <a:schemeClr val="tx1"/>
                      </a:solidFill>
                      <a:prstDash val="solid"/>
                      <a:round/>
                      <a:headEnd type="none" w="med" len="med"/>
                      <a:tailEnd type="none" w="med" len="med"/>
                    </a:lnTlToBr>
                  </a:tcPr>
                </a:tc>
                <a:tc>
                  <a:txBody>
                    <a:bodyPr/>
                    <a:lstStyle/>
                    <a:p>
                      <a:pPr algn="ctr"/>
                      <a:r>
                        <a:rPr lang="nl-BE" sz="1600" b="0" dirty="0" smtClean="0">
                          <a:solidFill>
                            <a:schemeClr val="tx1"/>
                          </a:solidFill>
                          <a:latin typeface="Gill Sans MT" panose="020B0502020104020203" pitchFamily="34" charset="0"/>
                        </a:rPr>
                        <a:t>125HRLR</a:t>
                      </a:r>
                      <a:endParaRPr lang="nl-BE" sz="1600" b="0" dirty="0">
                        <a:solidFill>
                          <a:schemeClr val="tx1"/>
                        </a:solidFill>
                        <a:latin typeface="Gill Sans MT" panose="020B0502020104020203" pitchFamily="34" charset="0"/>
                      </a:endParaRPr>
                    </a:p>
                  </a:txBody>
                  <a:tcPr/>
                </a:tc>
                <a:tc>
                  <a:txBody>
                    <a:bodyPr/>
                    <a:lstStyle/>
                    <a:p>
                      <a:pPr algn="ctr"/>
                      <a:r>
                        <a:rPr lang="nl-BE" sz="1600" b="0" dirty="0" smtClean="0">
                          <a:solidFill>
                            <a:schemeClr val="tx1"/>
                          </a:solidFill>
                          <a:latin typeface="Gill Sans MT" panose="020B0502020104020203" pitchFamily="34" charset="0"/>
                        </a:rPr>
                        <a:t>VERTEX70</a:t>
                      </a:r>
                      <a:endParaRPr lang="nl-BE" sz="1600" b="0" dirty="0">
                        <a:solidFill>
                          <a:schemeClr val="tx1"/>
                        </a:solidFill>
                        <a:latin typeface="Gill Sans MT" panose="020B0502020104020203" pitchFamily="34" charset="0"/>
                      </a:endParaRPr>
                    </a:p>
                  </a:txBody>
                  <a:tcPr/>
                </a:tc>
                <a:tc>
                  <a:txBody>
                    <a:bodyPr/>
                    <a:lstStyle/>
                    <a:p>
                      <a:pPr algn="ctr"/>
                      <a:r>
                        <a:rPr lang="nl-BE" sz="1600" b="0" dirty="0" smtClean="0">
                          <a:solidFill>
                            <a:schemeClr val="tx1"/>
                          </a:solidFill>
                          <a:latin typeface="Gill Sans MT" panose="020B0502020104020203" pitchFamily="34" charset="0"/>
                        </a:rPr>
                        <a:t>IRCUBE</a:t>
                      </a:r>
                      <a:endParaRPr lang="nl-BE" sz="1600" b="0" dirty="0">
                        <a:solidFill>
                          <a:schemeClr val="tx1"/>
                        </a:solidFill>
                        <a:latin typeface="Gill Sans MT" panose="020B0502020104020203" pitchFamily="34" charset="0"/>
                      </a:endParaRPr>
                    </a:p>
                  </a:txBody>
                  <a:tcPr/>
                </a:tc>
                <a:tc>
                  <a:txBody>
                    <a:bodyPr/>
                    <a:lstStyle/>
                    <a:p>
                      <a:pPr algn="ctr"/>
                      <a:r>
                        <a:rPr lang="nl-BE" sz="1600" b="0" dirty="0" smtClean="0">
                          <a:solidFill>
                            <a:schemeClr val="tx1"/>
                          </a:solidFill>
                          <a:latin typeface="Gill Sans MT" panose="020B0502020104020203" pitchFamily="34" charset="0"/>
                        </a:rPr>
                        <a:t>EM27/SUN</a:t>
                      </a:r>
                      <a:endParaRPr lang="nl-BE" sz="1600" b="0" dirty="0">
                        <a:solidFill>
                          <a:schemeClr val="tx1"/>
                        </a:solidFill>
                        <a:latin typeface="Gill Sans MT" panose="020B0502020104020203" pitchFamily="34" charset="0"/>
                      </a:endParaRPr>
                    </a:p>
                  </a:txBody>
                  <a:tcPr/>
                </a:tc>
                <a:extLst>
                  <a:ext uri="{0D108BD9-81ED-4DB2-BD59-A6C34878D82A}">
                    <a16:rowId xmlns:a16="http://schemas.microsoft.com/office/drawing/2014/main" val="10000"/>
                  </a:ext>
                </a:extLst>
              </a:tr>
              <a:tr h="370840">
                <a:tc gridSpan="5">
                  <a:txBody>
                    <a:bodyPr/>
                    <a:lstStyle/>
                    <a:p>
                      <a:pPr algn="l"/>
                      <a:r>
                        <a:rPr lang="nl-BE" sz="1600" b="0" dirty="0" smtClean="0">
                          <a:solidFill>
                            <a:schemeClr val="tx1"/>
                          </a:solidFill>
                          <a:latin typeface="Gill Sans MT" panose="020B0502020104020203" pitchFamily="34" charset="0"/>
                        </a:rPr>
                        <a:t>Bias</a:t>
                      </a:r>
                      <a:r>
                        <a:rPr lang="nl-BE" sz="1600" b="0" baseline="0" dirty="0" smtClean="0">
                          <a:solidFill>
                            <a:schemeClr val="tx1"/>
                          </a:solidFill>
                          <a:latin typeface="Gill Sans MT" panose="020B0502020104020203" pitchFamily="34" charset="0"/>
                        </a:rPr>
                        <a:t> (mean ± standard deviation) and correlation coefficient (r)</a:t>
                      </a:r>
                      <a:endParaRPr lang="nl-BE" sz="1600" b="0" dirty="0">
                        <a:solidFill>
                          <a:schemeClr val="tx1"/>
                        </a:solidFill>
                        <a:latin typeface="Gill Sans MT" panose="020B0502020104020203" pitchFamily="34" charset="0"/>
                      </a:endParaRPr>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1"/>
                  </a:ext>
                </a:extLst>
              </a:tr>
              <a:tr h="370840">
                <a:tc>
                  <a:txBody>
                    <a:bodyPr/>
                    <a:lstStyle/>
                    <a:p>
                      <a:pPr algn="ctr"/>
                      <a:r>
                        <a:rPr lang="nl-BE" sz="1600" b="0" dirty="0" smtClean="0">
                          <a:solidFill>
                            <a:schemeClr val="bg2">
                              <a:lumMod val="60000"/>
                              <a:lumOff val="40000"/>
                            </a:schemeClr>
                          </a:solidFill>
                          <a:latin typeface="Gill Sans MT" panose="020B0502020104020203" pitchFamily="34" charset="0"/>
                        </a:rPr>
                        <a:t>XCO2 / ppm</a:t>
                      </a:r>
                      <a:endParaRPr lang="nl-BE" sz="1600" b="0" dirty="0">
                        <a:solidFill>
                          <a:schemeClr val="bg2">
                            <a:lumMod val="60000"/>
                            <a:lumOff val="40000"/>
                          </a:schemeClr>
                        </a:solidFill>
                        <a:latin typeface="Gill Sans MT" panose="020B0502020104020203" pitchFamily="34" charset="0"/>
                      </a:endParaRPr>
                    </a:p>
                  </a:txBody>
                  <a:tcPr/>
                </a:tc>
                <a:tc>
                  <a:txBody>
                    <a:bodyPr/>
                    <a:lstStyle/>
                    <a:p>
                      <a:pPr algn="ctr"/>
                      <a:endParaRPr lang="nl-BE" sz="1600" b="0" dirty="0">
                        <a:solidFill>
                          <a:schemeClr val="bg2">
                            <a:lumMod val="60000"/>
                            <a:lumOff val="40000"/>
                          </a:schemeClr>
                        </a:solidFill>
                        <a:latin typeface="Gill Sans MT" panose="020B0502020104020203" pitchFamily="34" charset="0"/>
                      </a:endParaRPr>
                    </a:p>
                  </a:txBody>
                  <a:tcPr/>
                </a:tc>
                <a:tc>
                  <a:txBody>
                    <a:bodyPr/>
                    <a:lstStyle/>
                    <a:p>
                      <a:pPr algn="ctr"/>
                      <a:r>
                        <a:rPr lang="nl-BE" sz="1600" b="0" dirty="0" smtClean="0">
                          <a:solidFill>
                            <a:schemeClr val="bg2">
                              <a:lumMod val="60000"/>
                              <a:lumOff val="40000"/>
                            </a:schemeClr>
                          </a:solidFill>
                          <a:latin typeface="Gill Sans MT" panose="020B0502020104020203" pitchFamily="34" charset="0"/>
                        </a:rPr>
                        <a:t>-1.20</a:t>
                      </a:r>
                      <a:r>
                        <a:rPr lang="nl-BE" sz="1600" b="0" baseline="0" dirty="0" smtClean="0">
                          <a:solidFill>
                            <a:schemeClr val="bg2">
                              <a:lumMod val="60000"/>
                              <a:lumOff val="40000"/>
                            </a:schemeClr>
                          </a:solidFill>
                          <a:latin typeface="Gill Sans MT" panose="020B0502020104020203" pitchFamily="34" charset="0"/>
                        </a:rPr>
                        <a:t>±0.848 (0.97)</a:t>
                      </a:r>
                      <a:endParaRPr lang="nl-BE" sz="1600" b="0" dirty="0">
                        <a:solidFill>
                          <a:schemeClr val="bg2">
                            <a:lumMod val="60000"/>
                            <a:lumOff val="40000"/>
                          </a:schemeClr>
                        </a:solidFill>
                        <a:latin typeface="Gill Sans MT" panose="020B0502020104020203" pitchFamily="34" charset="0"/>
                      </a:endParaRPr>
                    </a:p>
                  </a:txBody>
                  <a:tcPr/>
                </a:tc>
                <a:tc>
                  <a:txBody>
                    <a:bodyPr/>
                    <a:lstStyle/>
                    <a:p>
                      <a:pPr algn="ctr"/>
                      <a:r>
                        <a:rPr lang="nl-BE" sz="1600" b="0" dirty="0" smtClean="0">
                          <a:solidFill>
                            <a:schemeClr val="bg2">
                              <a:lumMod val="60000"/>
                              <a:lumOff val="40000"/>
                            </a:schemeClr>
                          </a:solidFill>
                          <a:latin typeface="Gill Sans MT" panose="020B0502020104020203" pitchFamily="34" charset="0"/>
                        </a:rPr>
                        <a:t>-6.92</a:t>
                      </a:r>
                      <a:r>
                        <a:rPr lang="nl-BE" sz="1600" b="0" baseline="0" dirty="0" smtClean="0">
                          <a:solidFill>
                            <a:schemeClr val="bg2">
                              <a:lumMod val="60000"/>
                              <a:lumOff val="40000"/>
                            </a:schemeClr>
                          </a:solidFill>
                          <a:latin typeface="Gill Sans MT" panose="020B0502020104020203" pitchFamily="34" charset="0"/>
                        </a:rPr>
                        <a:t>±1.10 (0.85)</a:t>
                      </a:r>
                      <a:endParaRPr lang="nl-BE" sz="1600" b="0" dirty="0">
                        <a:solidFill>
                          <a:schemeClr val="bg2">
                            <a:lumMod val="60000"/>
                            <a:lumOff val="40000"/>
                          </a:schemeClr>
                        </a:solidFill>
                        <a:latin typeface="Gill Sans MT" panose="020B0502020104020203" pitchFamily="34" charset="0"/>
                      </a:endParaRPr>
                    </a:p>
                  </a:txBody>
                  <a:tcPr/>
                </a:tc>
                <a:tc>
                  <a:txBody>
                    <a:bodyPr/>
                    <a:lstStyle/>
                    <a:p>
                      <a:pPr algn="ctr"/>
                      <a:r>
                        <a:rPr lang="nl-BE" sz="1600" b="0" dirty="0" smtClean="0">
                          <a:solidFill>
                            <a:schemeClr val="bg2">
                              <a:lumMod val="60000"/>
                              <a:lumOff val="40000"/>
                            </a:schemeClr>
                          </a:solidFill>
                          <a:latin typeface="Gill Sans MT" panose="020B0502020104020203" pitchFamily="34" charset="0"/>
                        </a:rPr>
                        <a:t>-0.58</a:t>
                      </a:r>
                      <a:r>
                        <a:rPr lang="nl-BE" sz="1600" b="0" baseline="0" dirty="0" smtClean="0">
                          <a:solidFill>
                            <a:schemeClr val="bg2">
                              <a:lumMod val="60000"/>
                              <a:lumOff val="40000"/>
                            </a:schemeClr>
                          </a:solidFill>
                          <a:latin typeface="Gill Sans MT" panose="020B0502020104020203" pitchFamily="34" charset="0"/>
                        </a:rPr>
                        <a:t>±0.50 (0.99)</a:t>
                      </a:r>
                      <a:endParaRPr lang="nl-BE" sz="1600" b="0" dirty="0">
                        <a:solidFill>
                          <a:schemeClr val="bg2">
                            <a:lumMod val="60000"/>
                            <a:lumOff val="40000"/>
                          </a:schemeClr>
                        </a:solidFill>
                        <a:latin typeface="Gill Sans MT" panose="020B0502020104020203" pitchFamily="34" charset="0"/>
                      </a:endParaRPr>
                    </a:p>
                  </a:txBody>
                  <a:tcPr/>
                </a:tc>
                <a:extLst>
                  <a:ext uri="{0D108BD9-81ED-4DB2-BD59-A6C34878D82A}">
                    <a16:rowId xmlns:a16="http://schemas.microsoft.com/office/drawing/2014/main" val="10002"/>
                  </a:ext>
                </a:extLst>
              </a:tr>
              <a:tr h="370840">
                <a:tc>
                  <a:txBody>
                    <a:bodyPr/>
                    <a:lstStyle/>
                    <a:p>
                      <a:pPr algn="ctr"/>
                      <a:r>
                        <a:rPr lang="nl-BE" sz="1600" b="0" dirty="0" smtClean="0">
                          <a:solidFill>
                            <a:schemeClr val="tx1"/>
                          </a:solidFill>
                          <a:latin typeface="Gill Sans MT" panose="020B0502020104020203" pitchFamily="34" charset="0"/>
                        </a:rPr>
                        <a:t>XCH4 / ppm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600" b="0" dirty="0" smtClean="0">
                          <a:solidFill>
                            <a:schemeClr val="tx1"/>
                          </a:solidFill>
                          <a:latin typeface="Gill Sans MT" panose="020B0502020104020203" pitchFamily="34" charset="0"/>
                        </a:rPr>
                        <a:t>-0.008</a:t>
                      </a:r>
                      <a:r>
                        <a:rPr lang="nl-BE" sz="1600" b="0" baseline="0" dirty="0" smtClean="0">
                          <a:solidFill>
                            <a:schemeClr val="tx1"/>
                          </a:solidFill>
                          <a:latin typeface="Gill Sans MT" panose="020B0502020104020203" pitchFamily="34" charset="0"/>
                        </a:rPr>
                        <a:t>±0.005 (0.90)</a:t>
                      </a:r>
                      <a:endParaRPr lang="nl-BE" sz="1600" b="0" dirty="0" smtClean="0">
                        <a:solidFill>
                          <a:schemeClr val="tx1"/>
                        </a:solidFill>
                        <a:latin typeface="Gill Sans MT" panose="020B0502020104020203" pitchFamily="34" charset="0"/>
                      </a:endParaRPr>
                    </a:p>
                  </a:txBody>
                  <a:tcPr/>
                </a:tc>
                <a:tc>
                  <a:txBody>
                    <a:bodyPr/>
                    <a:lstStyle/>
                    <a:p>
                      <a:pPr algn="ctr"/>
                      <a:r>
                        <a:rPr lang="nl-BE" sz="1600" b="0" dirty="0" smtClean="0">
                          <a:solidFill>
                            <a:schemeClr val="tx1"/>
                          </a:solidFill>
                          <a:latin typeface="Gill Sans MT" panose="020B0502020104020203" pitchFamily="34" charset="0"/>
                        </a:rPr>
                        <a:t>0.009</a:t>
                      </a:r>
                      <a:r>
                        <a:rPr lang="nl-BE" sz="1600" b="0" baseline="0" dirty="0" smtClean="0">
                          <a:solidFill>
                            <a:schemeClr val="tx1"/>
                          </a:solidFill>
                          <a:latin typeface="Gill Sans MT" panose="020B0502020104020203" pitchFamily="34" charset="0"/>
                        </a:rPr>
                        <a:t>±0.004 (0.95)</a:t>
                      </a:r>
                      <a:endParaRPr lang="nl-BE" sz="1600" b="0" dirty="0">
                        <a:solidFill>
                          <a:schemeClr val="tx1"/>
                        </a:solidFill>
                        <a:latin typeface="Gill Sans MT" panose="020B0502020104020203" pitchFamily="34" charset="0"/>
                      </a:endParaRPr>
                    </a:p>
                  </a:txBody>
                  <a:tcPr/>
                </a:tc>
                <a:tc>
                  <a:txBody>
                    <a:bodyPr/>
                    <a:lstStyle/>
                    <a:p>
                      <a:pPr algn="ctr"/>
                      <a:r>
                        <a:rPr lang="nl-BE" sz="1600" b="0" dirty="0" smtClean="0">
                          <a:solidFill>
                            <a:schemeClr val="tx1"/>
                          </a:solidFill>
                          <a:latin typeface="Gill Sans MT" panose="020B0502020104020203" pitchFamily="34" charset="0"/>
                        </a:rPr>
                        <a:t>-0.002</a:t>
                      </a:r>
                      <a:r>
                        <a:rPr lang="nl-BE" sz="1600" b="0" baseline="0" dirty="0" smtClean="0">
                          <a:solidFill>
                            <a:schemeClr val="tx1"/>
                          </a:solidFill>
                          <a:latin typeface="Gill Sans MT" panose="020B0502020104020203" pitchFamily="34" charset="0"/>
                        </a:rPr>
                        <a:t>±0.005 (0.90)</a:t>
                      </a:r>
                      <a:endParaRPr lang="nl-BE" sz="1600" b="0" dirty="0">
                        <a:solidFill>
                          <a:schemeClr val="tx1"/>
                        </a:solidFill>
                        <a:latin typeface="Gill Sans MT" panose="020B0502020104020203" pitchFamily="34" charset="0"/>
                      </a:endParaRPr>
                    </a:p>
                  </a:txBody>
                  <a:tcPr/>
                </a:tc>
                <a:tc>
                  <a:txBody>
                    <a:bodyPr/>
                    <a:lstStyle/>
                    <a:p>
                      <a:pPr algn="ctr"/>
                      <a:r>
                        <a:rPr lang="nl-BE" sz="1600" b="0" dirty="0" smtClean="0">
                          <a:solidFill>
                            <a:schemeClr val="tx1"/>
                          </a:solidFill>
                          <a:latin typeface="Gill Sans MT" panose="020B0502020104020203" pitchFamily="34" charset="0"/>
                        </a:rPr>
                        <a:t>-0.001</a:t>
                      </a:r>
                      <a:r>
                        <a:rPr lang="nl-BE" sz="1600" b="0" baseline="0" dirty="0" smtClean="0">
                          <a:solidFill>
                            <a:schemeClr val="tx1"/>
                          </a:solidFill>
                          <a:latin typeface="Gill Sans MT" panose="020B0502020104020203" pitchFamily="34" charset="0"/>
                        </a:rPr>
                        <a:t>±0.004 (0.93)</a:t>
                      </a:r>
                      <a:endParaRPr lang="nl-BE" sz="1600" b="0" dirty="0">
                        <a:solidFill>
                          <a:schemeClr val="tx1"/>
                        </a:solidFill>
                        <a:latin typeface="Gill Sans MT" panose="020B0502020104020203" pitchFamily="34" charset="0"/>
                      </a:endParaRPr>
                    </a:p>
                  </a:txBody>
                  <a:tcPr/>
                </a:tc>
                <a:extLst>
                  <a:ext uri="{0D108BD9-81ED-4DB2-BD59-A6C34878D82A}">
                    <a16:rowId xmlns:a16="http://schemas.microsoft.com/office/drawing/2014/main" val="10003"/>
                  </a:ext>
                </a:extLst>
              </a:tr>
              <a:tr h="370840">
                <a:tc>
                  <a:txBody>
                    <a:bodyPr/>
                    <a:lstStyle/>
                    <a:p>
                      <a:pPr algn="ctr"/>
                      <a:r>
                        <a:rPr lang="nl-BE" sz="1600" b="0" dirty="0" smtClean="0">
                          <a:solidFill>
                            <a:schemeClr val="tx1"/>
                          </a:solidFill>
                          <a:latin typeface="Gill Sans MT" panose="020B0502020104020203" pitchFamily="34" charset="0"/>
                        </a:rPr>
                        <a:t>XCO / ppb</a:t>
                      </a:r>
                      <a:endParaRPr lang="nl-BE" sz="1600" b="0" dirty="0">
                        <a:solidFill>
                          <a:schemeClr val="tx1"/>
                        </a:solidFill>
                        <a:latin typeface="Gill Sans MT" panose="020B0502020104020203" pitchFamily="34" charset="0"/>
                      </a:endParaRPr>
                    </a:p>
                  </a:txBody>
                  <a:tcPr/>
                </a:tc>
                <a:tc>
                  <a:txBody>
                    <a:bodyPr/>
                    <a:lstStyle/>
                    <a:p>
                      <a:pPr algn="ctr"/>
                      <a:r>
                        <a:rPr lang="nl-BE" sz="1600" b="0" dirty="0" smtClean="0">
                          <a:solidFill>
                            <a:schemeClr val="tx1"/>
                          </a:solidFill>
                          <a:latin typeface="Gill Sans MT" panose="020B0502020104020203" pitchFamily="34" charset="0"/>
                        </a:rPr>
                        <a:t>-0.35 </a:t>
                      </a:r>
                      <a:r>
                        <a:rPr lang="nl-BE" sz="1600" b="0" baseline="0" dirty="0" smtClean="0">
                          <a:solidFill>
                            <a:schemeClr val="tx1"/>
                          </a:solidFill>
                          <a:latin typeface="Gill Sans MT" panose="020B0502020104020203" pitchFamily="34" charset="0"/>
                        </a:rPr>
                        <a:t>± </a:t>
                      </a:r>
                      <a:r>
                        <a:rPr lang="nl-BE" sz="1600" b="0" dirty="0" smtClean="0">
                          <a:solidFill>
                            <a:schemeClr val="tx1"/>
                          </a:solidFill>
                          <a:latin typeface="Gill Sans MT" panose="020B0502020104020203" pitchFamily="34" charset="0"/>
                        </a:rPr>
                        <a:t>1.23 (0.997)</a:t>
                      </a:r>
                      <a:endParaRPr lang="nl-BE" sz="1600" b="0" dirty="0">
                        <a:solidFill>
                          <a:schemeClr val="tx1"/>
                        </a:solidFill>
                        <a:latin typeface="Gill Sans MT" panose="020B0502020104020203" pitchFamily="34" charset="0"/>
                      </a:endParaRPr>
                    </a:p>
                  </a:txBody>
                  <a:tcPr/>
                </a:tc>
                <a:tc>
                  <a:txBody>
                    <a:bodyPr/>
                    <a:lstStyle/>
                    <a:p>
                      <a:pPr algn="ctr"/>
                      <a:r>
                        <a:rPr lang="nl-BE" sz="1600" b="0" dirty="0" smtClean="0">
                          <a:solidFill>
                            <a:schemeClr val="tx1"/>
                          </a:solidFill>
                          <a:latin typeface="Gill Sans MT" panose="020B0502020104020203" pitchFamily="34" charset="0"/>
                        </a:rPr>
                        <a:t>0.63</a:t>
                      </a:r>
                      <a:r>
                        <a:rPr lang="nl-BE" sz="1600" b="0" baseline="0" dirty="0" smtClean="0">
                          <a:solidFill>
                            <a:schemeClr val="tx1"/>
                          </a:solidFill>
                          <a:latin typeface="Gill Sans MT" panose="020B0502020104020203" pitchFamily="34" charset="0"/>
                        </a:rPr>
                        <a:t>±0.72 (0.99)</a:t>
                      </a:r>
                      <a:endParaRPr lang="nl-BE" sz="1600" b="0" dirty="0">
                        <a:solidFill>
                          <a:schemeClr val="tx1"/>
                        </a:solidFill>
                        <a:latin typeface="Gill Sans MT" panose="020B0502020104020203" pitchFamily="34" charset="0"/>
                      </a:endParaRPr>
                    </a:p>
                  </a:txBody>
                  <a:tcPr/>
                </a:tc>
                <a:tc>
                  <a:txBody>
                    <a:bodyPr/>
                    <a:lstStyle/>
                    <a:p>
                      <a:pPr algn="ctr"/>
                      <a:r>
                        <a:rPr lang="nl-BE" sz="1600" b="0" dirty="0" smtClean="0">
                          <a:solidFill>
                            <a:schemeClr val="tx1"/>
                          </a:solidFill>
                          <a:latin typeface="Gill Sans MT" panose="020B0502020104020203" pitchFamily="34" charset="0"/>
                        </a:rPr>
                        <a:t>-</a:t>
                      </a:r>
                      <a:endParaRPr lang="nl-BE" sz="1600" b="0" dirty="0">
                        <a:solidFill>
                          <a:schemeClr val="tx1"/>
                        </a:solidFill>
                        <a:latin typeface="Gill Sans MT" panose="020B0502020104020203" pitchFamily="34" charset="0"/>
                      </a:endParaRPr>
                    </a:p>
                  </a:txBody>
                  <a:tcPr/>
                </a:tc>
                <a:tc>
                  <a:txBody>
                    <a:bodyPr/>
                    <a:lstStyle/>
                    <a:p>
                      <a:pPr algn="ctr"/>
                      <a:r>
                        <a:rPr lang="nl-BE" sz="1600" b="0" dirty="0" smtClean="0">
                          <a:solidFill>
                            <a:schemeClr val="tx1"/>
                          </a:solidFill>
                          <a:latin typeface="Gill Sans MT" panose="020B0502020104020203" pitchFamily="34" charset="0"/>
                        </a:rPr>
                        <a:t>5.11</a:t>
                      </a:r>
                      <a:r>
                        <a:rPr lang="nl-BE" sz="1600" b="0" baseline="0" dirty="0" smtClean="0">
                          <a:solidFill>
                            <a:schemeClr val="tx1"/>
                          </a:solidFill>
                          <a:latin typeface="Gill Sans MT" panose="020B0502020104020203" pitchFamily="34" charset="0"/>
                        </a:rPr>
                        <a:t>±1.30 (0.996)</a:t>
                      </a:r>
                      <a:endParaRPr lang="nl-BE" sz="1600" b="0" dirty="0">
                        <a:solidFill>
                          <a:schemeClr val="tx1"/>
                        </a:solidFill>
                        <a:latin typeface="Gill Sans MT" panose="020B0502020104020203" pitchFamily="34" charset="0"/>
                      </a:endParaRP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1187624" y="6467297"/>
            <a:ext cx="6984775" cy="338554"/>
          </a:xfrm>
          <a:prstGeom prst="rect">
            <a:avLst/>
          </a:prstGeom>
          <a:solidFill>
            <a:srgbClr val="F9FEC6"/>
          </a:solidFill>
        </p:spPr>
        <p:txBody>
          <a:bodyPr wrap="square" rtlCol="0">
            <a:spAutoFit/>
          </a:bodyPr>
          <a:lstStyle/>
          <a:p>
            <a:r>
              <a:rPr lang="fr-BE" sz="1600" dirty="0" smtClean="0">
                <a:latin typeface="Gill Sans MT" panose="020B0502020104020203" pitchFamily="34" charset="0"/>
              </a:rPr>
              <a:t>TCCON </a:t>
            </a:r>
            <a:r>
              <a:rPr lang="fr-BE" sz="1600" dirty="0" err="1" smtClean="0">
                <a:latin typeface="Gill Sans MT" panose="020B0502020104020203" pitchFamily="34" charset="0"/>
              </a:rPr>
              <a:t>specifications</a:t>
            </a:r>
            <a:r>
              <a:rPr lang="fr-BE" sz="1600" dirty="0" smtClean="0">
                <a:latin typeface="Gill Sans MT" panose="020B0502020104020203" pitchFamily="34" charset="0"/>
              </a:rPr>
              <a:t>:  </a:t>
            </a:r>
            <a:r>
              <a:rPr lang="fr-BE" sz="1600" dirty="0">
                <a:latin typeface="Gill Sans MT" panose="020B0502020104020203" pitchFamily="34" charset="0"/>
              </a:rPr>
              <a:t>CH4 (ppm): 0.004 </a:t>
            </a:r>
            <a:r>
              <a:rPr lang="nl-BE" sz="1600" dirty="0">
                <a:latin typeface="Gill Sans MT" panose="020B0502020104020203" pitchFamily="34" charset="0"/>
              </a:rPr>
              <a:t>± 0.009 ;  CO (</a:t>
            </a:r>
            <a:r>
              <a:rPr lang="nl-BE" sz="1600" dirty="0" err="1">
                <a:latin typeface="Gill Sans MT" panose="020B0502020104020203" pitchFamily="34" charset="0"/>
              </a:rPr>
              <a:t>ppb</a:t>
            </a:r>
            <a:r>
              <a:rPr lang="nl-BE" sz="1600" dirty="0">
                <a:latin typeface="Gill Sans MT" panose="020B0502020104020203" pitchFamily="34" charset="0"/>
              </a:rPr>
              <a:t>):  &lt; 2 ± &lt;1</a:t>
            </a:r>
            <a:endParaRPr lang="en-US" sz="1600" dirty="0">
              <a:latin typeface="Gill Sans MT" panose="020B0502020104020203" pitchFamily="34" charset="0"/>
            </a:endParaRPr>
          </a:p>
        </p:txBody>
      </p:sp>
    </p:spTree>
    <p:extLst>
      <p:ext uri="{BB962C8B-B14F-4D97-AF65-F5344CB8AC3E}">
        <p14:creationId xmlns:p14="http://schemas.microsoft.com/office/powerpoint/2010/main" val="2102845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fr-BE" dirty="0" smtClean="0"/>
              <a:t>FRM4GHG-data for S-5P validation</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4"/>
          </p:nvPr>
        </p:nvSpPr>
        <p:spPr/>
        <p:txBody>
          <a:bodyPr/>
          <a:lstStyle/>
          <a:p>
            <a:fld id="{EF298673-E9AF-4ABA-81AE-CC1815AC2C9B}" type="slidenum">
              <a:rPr lang="nl-BE" smtClean="0"/>
              <a:pPr/>
              <a:t>11</a:t>
            </a:fld>
            <a:endParaRPr lang="nl-BE" dirty="0"/>
          </a:p>
        </p:txBody>
      </p:sp>
    </p:spTree>
    <p:extLst>
      <p:ext uri="{BB962C8B-B14F-4D97-AF65-F5344CB8AC3E}">
        <p14:creationId xmlns:p14="http://schemas.microsoft.com/office/powerpoint/2010/main" val="732117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400" dirty="0" smtClean="0"/>
              <a:t>Coincidence criteria </a:t>
            </a:r>
            <a:r>
              <a:rPr lang="nl-BE" sz="2400" dirty="0" err="1" smtClean="0"/>
              <a:t>for</a:t>
            </a:r>
            <a:r>
              <a:rPr lang="nl-BE" sz="2400" dirty="0" smtClean="0"/>
              <a:t> S-5P </a:t>
            </a:r>
            <a:r>
              <a:rPr lang="nl-BE" sz="2400" dirty="0" err="1" smtClean="0"/>
              <a:t>validation</a:t>
            </a:r>
            <a:r>
              <a:rPr lang="nl-BE" sz="2400" dirty="0" smtClean="0"/>
              <a:t> study</a:t>
            </a:r>
            <a:endParaRPr lang="nl-BE" sz="2400" dirty="0"/>
          </a:p>
        </p:txBody>
      </p:sp>
      <p:sp>
        <p:nvSpPr>
          <p:cNvPr id="4" name="Slide Number Placeholder 3"/>
          <p:cNvSpPr>
            <a:spLocks noGrp="1"/>
          </p:cNvSpPr>
          <p:nvPr>
            <p:ph type="sldNum" sz="quarter" idx="4"/>
          </p:nvPr>
        </p:nvSpPr>
        <p:spPr/>
        <p:txBody>
          <a:bodyPr/>
          <a:lstStyle/>
          <a:p>
            <a:fld id="{EF298673-E9AF-4ABA-81AE-CC1815AC2C9B}" type="slidenum">
              <a:rPr lang="nl-BE" smtClean="0"/>
              <a:pPr/>
              <a:t>12</a:t>
            </a:fld>
            <a:endParaRPr lang="nl-BE" dirty="0"/>
          </a:p>
        </p:txBody>
      </p:sp>
      <p:sp>
        <p:nvSpPr>
          <p:cNvPr id="7" name="TextBox 6"/>
          <p:cNvSpPr txBox="1"/>
          <p:nvPr/>
        </p:nvSpPr>
        <p:spPr>
          <a:xfrm>
            <a:off x="0" y="764704"/>
            <a:ext cx="9144000" cy="5293757"/>
          </a:xfrm>
          <a:prstGeom prst="rect">
            <a:avLst/>
          </a:prstGeom>
          <a:noFill/>
        </p:spPr>
        <p:txBody>
          <a:bodyPr wrap="square" rtlCol="0">
            <a:spAutoFit/>
          </a:bodyPr>
          <a:lstStyle/>
          <a:p>
            <a:pPr marL="285750" indent="-285750" algn="just" eaLnBrk="1" hangingPunct="1">
              <a:buFont typeface="Wingdings" panose="05000000000000000000" pitchFamily="2" charset="2"/>
              <a:buChar char="Ø"/>
              <a:defRPr/>
            </a:pPr>
            <a:r>
              <a:rPr lang="en-US" altLang="nl-BE" dirty="0">
                <a:solidFill>
                  <a:srgbClr val="000000"/>
                </a:solidFill>
                <a:latin typeface="Gill Sans MT" pitchFamily="34" charset="0"/>
              </a:rPr>
              <a:t>Period of study: </a:t>
            </a:r>
            <a:r>
              <a:rPr lang="en-US" altLang="nl-BE" dirty="0" smtClean="0">
                <a:solidFill>
                  <a:srgbClr val="000000"/>
                </a:solidFill>
                <a:latin typeface="Gill Sans MT" pitchFamily="34" charset="0"/>
              </a:rPr>
              <a:t>01 March 2018 </a:t>
            </a:r>
            <a:r>
              <a:rPr lang="en-US" altLang="nl-BE" dirty="0">
                <a:solidFill>
                  <a:srgbClr val="000000"/>
                </a:solidFill>
                <a:latin typeface="Gill Sans MT" pitchFamily="34" charset="0"/>
              </a:rPr>
              <a:t>– </a:t>
            </a:r>
            <a:r>
              <a:rPr lang="en-US" altLang="nl-BE" dirty="0" smtClean="0">
                <a:solidFill>
                  <a:srgbClr val="000000"/>
                </a:solidFill>
                <a:latin typeface="Gill Sans MT" pitchFamily="34" charset="0"/>
              </a:rPr>
              <a:t>31 October </a:t>
            </a:r>
            <a:r>
              <a:rPr lang="en-US" altLang="nl-BE" dirty="0">
                <a:solidFill>
                  <a:srgbClr val="000000"/>
                </a:solidFill>
                <a:latin typeface="Gill Sans MT" pitchFamily="34" charset="0"/>
              </a:rPr>
              <a:t>2018.</a:t>
            </a:r>
          </a:p>
          <a:p>
            <a:pPr marL="285750" indent="-285750" algn="just" eaLnBrk="1" hangingPunct="1">
              <a:buFont typeface="Wingdings" panose="05000000000000000000" pitchFamily="2" charset="2"/>
              <a:buChar char="Ø"/>
              <a:defRPr/>
            </a:pPr>
            <a:r>
              <a:rPr lang="en-US" altLang="nl-BE" dirty="0" smtClean="0">
                <a:solidFill>
                  <a:srgbClr val="000000"/>
                </a:solidFill>
                <a:latin typeface="Gill Sans MT" pitchFamily="34" charset="0"/>
              </a:rPr>
              <a:t>S-5P </a:t>
            </a:r>
            <a:r>
              <a:rPr lang="en-US" altLang="nl-BE" dirty="0">
                <a:solidFill>
                  <a:srgbClr val="000000"/>
                </a:solidFill>
                <a:latin typeface="Gill Sans MT" pitchFamily="34" charset="0"/>
              </a:rPr>
              <a:t>data from Mission Performance Centre (MPC) provided by the Payload Data Ground Segment (PDGS) at </a:t>
            </a:r>
            <a:r>
              <a:rPr lang="en-US" altLang="nl-BE" dirty="0" smtClean="0">
                <a:solidFill>
                  <a:srgbClr val="000000"/>
                </a:solidFill>
                <a:latin typeface="Gill Sans MT" pitchFamily="34" charset="0"/>
              </a:rPr>
              <a:t>DLR.</a:t>
            </a:r>
          </a:p>
          <a:p>
            <a:pPr marL="285750" indent="-285750" algn="just" eaLnBrk="1" hangingPunct="1">
              <a:buFont typeface="Wingdings" panose="05000000000000000000" pitchFamily="2" charset="2"/>
              <a:buChar char="Ø"/>
              <a:defRPr/>
            </a:pPr>
            <a:endParaRPr lang="en-US" altLang="nl-BE" dirty="0" smtClean="0">
              <a:solidFill>
                <a:srgbClr val="000000"/>
              </a:solidFill>
              <a:latin typeface="Gill Sans MT" pitchFamily="34" charset="0"/>
            </a:endParaRPr>
          </a:p>
          <a:p>
            <a:pPr marL="285750" indent="-285750" algn="just" eaLnBrk="1" hangingPunct="1">
              <a:buFont typeface="Wingdings" panose="05000000000000000000" pitchFamily="2" charset="2"/>
              <a:buChar char="Ø"/>
              <a:defRPr/>
            </a:pPr>
            <a:r>
              <a:rPr lang="en-US" altLang="nl-BE" dirty="0" smtClean="0">
                <a:solidFill>
                  <a:srgbClr val="000000"/>
                </a:solidFill>
                <a:latin typeface="Gill Sans MT" pitchFamily="34" charset="0"/>
              </a:rPr>
              <a:t>Coincidence </a:t>
            </a:r>
            <a:r>
              <a:rPr lang="en-US" altLang="nl-BE" dirty="0">
                <a:solidFill>
                  <a:srgbClr val="000000"/>
                </a:solidFill>
                <a:latin typeface="Gill Sans MT" pitchFamily="34" charset="0"/>
              </a:rPr>
              <a:t>criteria for </a:t>
            </a:r>
            <a:r>
              <a:rPr lang="en-US" altLang="nl-BE" b="1" dirty="0" smtClean="0">
                <a:solidFill>
                  <a:srgbClr val="FF0000"/>
                </a:solidFill>
                <a:latin typeface="Gill Sans MT" pitchFamily="34" charset="0"/>
              </a:rPr>
              <a:t>CH4</a:t>
            </a:r>
            <a:r>
              <a:rPr lang="en-US" altLang="nl-BE" dirty="0" smtClean="0">
                <a:solidFill>
                  <a:srgbClr val="000000"/>
                </a:solidFill>
                <a:latin typeface="Gill Sans MT" pitchFamily="34" charset="0"/>
              </a:rPr>
              <a:t>: </a:t>
            </a:r>
            <a:r>
              <a:rPr lang="en-US" altLang="nl-BE" dirty="0">
                <a:solidFill>
                  <a:srgbClr val="000000"/>
                </a:solidFill>
                <a:latin typeface="Gill Sans MT" pitchFamily="34" charset="0"/>
              </a:rPr>
              <a:t>Time delta = </a:t>
            </a:r>
            <a:r>
              <a:rPr lang="en-US" altLang="nl-BE" dirty="0" smtClean="0">
                <a:solidFill>
                  <a:srgbClr val="000000"/>
                </a:solidFill>
                <a:latin typeface="Gill Sans MT" pitchFamily="34" charset="0"/>
              </a:rPr>
              <a:t>1 </a:t>
            </a:r>
            <a:r>
              <a:rPr lang="en-US" altLang="nl-BE" dirty="0">
                <a:solidFill>
                  <a:srgbClr val="000000"/>
                </a:solidFill>
                <a:latin typeface="Gill Sans MT" pitchFamily="34" charset="0"/>
              </a:rPr>
              <a:t>hours; </a:t>
            </a:r>
            <a:r>
              <a:rPr lang="en-US" altLang="nl-BE" dirty="0" smtClean="0">
                <a:solidFill>
                  <a:srgbClr val="000000"/>
                </a:solidFill>
                <a:latin typeface="Gill Sans MT" pitchFamily="34" charset="0"/>
              </a:rPr>
              <a:t>Geo-distance </a:t>
            </a:r>
            <a:r>
              <a:rPr lang="en-US" altLang="nl-BE" dirty="0">
                <a:solidFill>
                  <a:srgbClr val="000000"/>
                </a:solidFill>
                <a:latin typeface="Gill Sans MT" pitchFamily="34" charset="0"/>
              </a:rPr>
              <a:t>delta = </a:t>
            </a:r>
            <a:r>
              <a:rPr lang="en-US" altLang="nl-BE" dirty="0" smtClean="0">
                <a:solidFill>
                  <a:srgbClr val="000000"/>
                </a:solidFill>
                <a:latin typeface="Gill Sans MT" pitchFamily="34" charset="0"/>
              </a:rPr>
              <a:t>100 km radius. QA filtering</a:t>
            </a:r>
            <a:r>
              <a:rPr lang="en-US" altLang="nl-BE" dirty="0">
                <a:solidFill>
                  <a:srgbClr val="000000"/>
                </a:solidFill>
                <a:latin typeface="Gill Sans MT" pitchFamily="34" charset="0"/>
              </a:rPr>
              <a:t>: </a:t>
            </a:r>
            <a:r>
              <a:rPr lang="en-US" altLang="nl-BE" dirty="0" err="1" smtClean="0">
                <a:solidFill>
                  <a:srgbClr val="000000"/>
                </a:solidFill>
                <a:latin typeface="Gill Sans MT" pitchFamily="34" charset="0"/>
              </a:rPr>
              <a:t>qa_value</a:t>
            </a:r>
            <a:r>
              <a:rPr lang="en-US" altLang="nl-BE" dirty="0" smtClean="0">
                <a:solidFill>
                  <a:srgbClr val="000000"/>
                </a:solidFill>
                <a:latin typeface="Gill Sans MT" pitchFamily="34" charset="0"/>
              </a:rPr>
              <a:t> &gt; 50; bias corrected S5P-CH4 product used for the study. From </a:t>
            </a:r>
            <a:r>
              <a:rPr lang="en-US" altLang="nl-BE" dirty="0">
                <a:solidFill>
                  <a:srgbClr val="000000"/>
                </a:solidFill>
                <a:latin typeface="Gill Sans MT" pitchFamily="34" charset="0"/>
              </a:rPr>
              <a:t>the coincident and filtered satellite measurements an average of all pixels is taken for each </a:t>
            </a:r>
            <a:r>
              <a:rPr lang="en-US" altLang="nl-BE" dirty="0" smtClean="0">
                <a:solidFill>
                  <a:srgbClr val="000000"/>
                </a:solidFill>
                <a:latin typeface="Gill Sans MT" pitchFamily="34" charset="0"/>
              </a:rPr>
              <a:t>ground-based reference measurements</a:t>
            </a:r>
            <a:r>
              <a:rPr lang="en-US" altLang="nl-BE" dirty="0">
                <a:solidFill>
                  <a:srgbClr val="000000"/>
                </a:solidFill>
                <a:latin typeface="Gill Sans MT" pitchFamily="34" charset="0"/>
              </a:rPr>
              <a:t>. </a:t>
            </a:r>
            <a:endParaRPr lang="en-US" altLang="nl-BE" dirty="0" smtClean="0">
              <a:solidFill>
                <a:srgbClr val="000000"/>
              </a:solidFill>
              <a:latin typeface="Gill Sans MT" pitchFamily="34" charset="0"/>
            </a:endParaRPr>
          </a:p>
          <a:p>
            <a:pPr marL="285750" indent="-285750" algn="just" eaLnBrk="1" hangingPunct="1">
              <a:buFont typeface="Wingdings" panose="05000000000000000000" pitchFamily="2" charset="2"/>
              <a:buChar char="Ø"/>
              <a:defRPr/>
            </a:pPr>
            <a:endParaRPr lang="fr-BE" altLang="nl-BE" dirty="0">
              <a:solidFill>
                <a:srgbClr val="000000"/>
              </a:solidFill>
              <a:latin typeface="Gill Sans MT" pitchFamily="34" charset="0"/>
            </a:endParaRPr>
          </a:p>
          <a:p>
            <a:pPr marL="285750" indent="-285750" algn="just">
              <a:buFont typeface="Wingdings" panose="05000000000000000000" pitchFamily="2" charset="2"/>
              <a:buChar char="Ø"/>
              <a:defRPr/>
            </a:pPr>
            <a:r>
              <a:rPr lang="fr-BE" altLang="nl-BE" dirty="0" smtClean="0">
                <a:solidFill>
                  <a:srgbClr val="000000"/>
                </a:solidFill>
                <a:latin typeface="Gill Sans MT" pitchFamily="34" charset="0"/>
              </a:rPr>
              <a:t>S-5P </a:t>
            </a:r>
            <a:r>
              <a:rPr lang="fr-BE" altLang="nl-BE" dirty="0" err="1" smtClean="0">
                <a:solidFill>
                  <a:srgbClr val="FF0000"/>
                </a:solidFill>
                <a:latin typeface="Gill Sans MT" pitchFamily="34" charset="0"/>
              </a:rPr>
              <a:t>requirements</a:t>
            </a:r>
            <a:r>
              <a:rPr lang="fr-BE" altLang="nl-BE" dirty="0" smtClean="0">
                <a:solidFill>
                  <a:srgbClr val="000000"/>
                </a:solidFill>
                <a:latin typeface="Gill Sans MT" pitchFamily="34" charset="0"/>
              </a:rPr>
              <a:t> for CH4 total </a:t>
            </a:r>
            <a:r>
              <a:rPr lang="fr-BE" altLang="nl-BE" dirty="0" err="1" smtClean="0">
                <a:solidFill>
                  <a:srgbClr val="000000"/>
                </a:solidFill>
                <a:latin typeface="Gill Sans MT" pitchFamily="34" charset="0"/>
              </a:rPr>
              <a:t>column</a:t>
            </a:r>
            <a:r>
              <a:rPr lang="fr-BE" altLang="nl-BE" dirty="0" smtClean="0">
                <a:solidFill>
                  <a:srgbClr val="000000"/>
                </a:solidFill>
                <a:latin typeface="Gill Sans MT" pitchFamily="34" charset="0"/>
              </a:rPr>
              <a:t>: </a:t>
            </a:r>
            <a:r>
              <a:rPr lang="fr-BE" altLang="nl-BE" dirty="0" err="1">
                <a:solidFill>
                  <a:srgbClr val="000000"/>
                </a:solidFill>
                <a:latin typeface="Gill Sans MT" pitchFamily="34" charset="0"/>
              </a:rPr>
              <a:t>target</a:t>
            </a:r>
            <a:r>
              <a:rPr lang="fr-BE" altLang="nl-BE" dirty="0">
                <a:solidFill>
                  <a:srgbClr val="000000"/>
                </a:solidFill>
                <a:latin typeface="Gill Sans MT" pitchFamily="34" charset="0"/>
              </a:rPr>
              <a:t> </a:t>
            </a:r>
            <a:r>
              <a:rPr lang="fr-BE" altLang="nl-BE" u="sng" dirty="0" err="1">
                <a:solidFill>
                  <a:srgbClr val="000000"/>
                </a:solidFill>
                <a:latin typeface="Gill Sans MT" pitchFamily="34" charset="0"/>
              </a:rPr>
              <a:t>bias</a:t>
            </a:r>
            <a:r>
              <a:rPr lang="fr-BE" altLang="nl-BE" dirty="0">
                <a:solidFill>
                  <a:srgbClr val="000000"/>
                </a:solidFill>
                <a:latin typeface="Gill Sans MT" pitchFamily="34" charset="0"/>
              </a:rPr>
              <a:t> = </a:t>
            </a:r>
            <a:r>
              <a:rPr lang="fr-BE" altLang="nl-BE" dirty="0" smtClean="0">
                <a:solidFill>
                  <a:srgbClr val="000000"/>
                </a:solidFill>
                <a:latin typeface="Gill Sans MT" pitchFamily="34" charset="0"/>
              </a:rPr>
              <a:t>1.5 %; </a:t>
            </a:r>
            <a:r>
              <a:rPr lang="fr-BE" altLang="nl-BE" dirty="0" err="1">
                <a:solidFill>
                  <a:srgbClr val="000000"/>
                </a:solidFill>
                <a:latin typeface="Gill Sans MT" pitchFamily="34" charset="0"/>
              </a:rPr>
              <a:t>target</a:t>
            </a:r>
            <a:r>
              <a:rPr lang="fr-BE" altLang="nl-BE" dirty="0">
                <a:solidFill>
                  <a:srgbClr val="000000"/>
                </a:solidFill>
                <a:latin typeface="Gill Sans MT" pitchFamily="34" charset="0"/>
              </a:rPr>
              <a:t> </a:t>
            </a:r>
            <a:r>
              <a:rPr lang="fr-BE" altLang="nl-BE" u="sng" dirty="0" err="1">
                <a:solidFill>
                  <a:srgbClr val="000000"/>
                </a:solidFill>
                <a:latin typeface="Gill Sans MT" pitchFamily="34" charset="0"/>
              </a:rPr>
              <a:t>precision</a:t>
            </a:r>
            <a:r>
              <a:rPr lang="fr-BE" altLang="nl-BE" dirty="0">
                <a:solidFill>
                  <a:srgbClr val="000000"/>
                </a:solidFill>
                <a:latin typeface="Gill Sans MT" pitchFamily="34" charset="0"/>
              </a:rPr>
              <a:t> : &lt; </a:t>
            </a:r>
            <a:r>
              <a:rPr lang="fr-BE" altLang="nl-BE" dirty="0" smtClean="0">
                <a:solidFill>
                  <a:srgbClr val="000000"/>
                </a:solidFill>
                <a:latin typeface="Gill Sans MT" pitchFamily="34" charset="0"/>
              </a:rPr>
              <a:t>1 %</a:t>
            </a:r>
            <a:endParaRPr lang="fr-BE" altLang="nl-BE" dirty="0">
              <a:solidFill>
                <a:srgbClr val="000000"/>
              </a:solidFill>
              <a:latin typeface="Gill Sans MT" pitchFamily="34" charset="0"/>
            </a:endParaRPr>
          </a:p>
          <a:p>
            <a:pPr marL="285750" indent="-285750" algn="just" eaLnBrk="1" hangingPunct="1">
              <a:buFont typeface="Wingdings" panose="05000000000000000000" pitchFamily="2" charset="2"/>
              <a:buChar char="Ø"/>
              <a:defRPr/>
            </a:pPr>
            <a:endParaRPr lang="en-US" altLang="nl-BE" dirty="0" smtClean="0">
              <a:solidFill>
                <a:srgbClr val="000000"/>
              </a:solidFill>
              <a:latin typeface="Gill Sans MT" pitchFamily="34" charset="0"/>
            </a:endParaRPr>
          </a:p>
          <a:p>
            <a:pPr marL="285750" indent="-285750" algn="just" eaLnBrk="1" hangingPunct="1">
              <a:buFont typeface="Wingdings" panose="05000000000000000000" pitchFamily="2" charset="2"/>
              <a:buChar char="Ø"/>
              <a:defRPr/>
            </a:pPr>
            <a:endParaRPr lang="en-US" altLang="nl-BE" dirty="0">
              <a:solidFill>
                <a:srgbClr val="000000"/>
              </a:solidFill>
              <a:latin typeface="Gill Sans MT" pitchFamily="34" charset="0"/>
            </a:endParaRPr>
          </a:p>
          <a:p>
            <a:pPr marL="285750" indent="-285750" algn="just" eaLnBrk="1" hangingPunct="1">
              <a:buFont typeface="Wingdings" panose="05000000000000000000" pitchFamily="2" charset="2"/>
              <a:buChar char="Ø"/>
              <a:defRPr/>
            </a:pPr>
            <a:r>
              <a:rPr lang="en-US" altLang="nl-BE" dirty="0" smtClean="0">
                <a:solidFill>
                  <a:srgbClr val="000000"/>
                </a:solidFill>
                <a:latin typeface="Gill Sans MT" pitchFamily="34" charset="0"/>
              </a:rPr>
              <a:t>Coincidence </a:t>
            </a:r>
            <a:r>
              <a:rPr lang="en-US" altLang="nl-BE" dirty="0">
                <a:solidFill>
                  <a:srgbClr val="000000"/>
                </a:solidFill>
                <a:latin typeface="Gill Sans MT" pitchFamily="34" charset="0"/>
              </a:rPr>
              <a:t>criteria for </a:t>
            </a:r>
            <a:r>
              <a:rPr lang="en-US" altLang="nl-BE" b="1" dirty="0">
                <a:solidFill>
                  <a:srgbClr val="FF0000"/>
                </a:solidFill>
                <a:latin typeface="Gill Sans MT" pitchFamily="34" charset="0"/>
              </a:rPr>
              <a:t>CO</a:t>
            </a:r>
            <a:r>
              <a:rPr lang="en-US" altLang="nl-BE" dirty="0">
                <a:solidFill>
                  <a:srgbClr val="000000"/>
                </a:solidFill>
                <a:latin typeface="Gill Sans MT" pitchFamily="34" charset="0"/>
              </a:rPr>
              <a:t>: Time delta = 1 hours; Geo-distance delta = 50 km radius. QA filtering: </a:t>
            </a:r>
            <a:r>
              <a:rPr lang="en-US" altLang="nl-BE" dirty="0" err="1">
                <a:solidFill>
                  <a:srgbClr val="000000"/>
                </a:solidFill>
                <a:latin typeface="Gill Sans MT" pitchFamily="34" charset="0"/>
              </a:rPr>
              <a:t>qa_value</a:t>
            </a:r>
            <a:r>
              <a:rPr lang="en-US" altLang="nl-BE" dirty="0">
                <a:solidFill>
                  <a:srgbClr val="000000"/>
                </a:solidFill>
                <a:latin typeface="Gill Sans MT" pitchFamily="34" charset="0"/>
              </a:rPr>
              <a:t> &gt; 50;. From the coincident and filtered satellite measurements an average of all pixels is taken for each ground-based reference measurements. </a:t>
            </a:r>
            <a:endParaRPr lang="en-US" altLang="nl-BE" dirty="0" smtClean="0">
              <a:solidFill>
                <a:srgbClr val="000000"/>
              </a:solidFill>
              <a:latin typeface="Gill Sans MT" pitchFamily="34" charset="0"/>
            </a:endParaRPr>
          </a:p>
          <a:p>
            <a:pPr marL="285750" indent="-285750" algn="just" eaLnBrk="1" hangingPunct="1">
              <a:buFont typeface="Wingdings" panose="05000000000000000000" pitchFamily="2" charset="2"/>
              <a:buChar char="Ø"/>
              <a:defRPr/>
            </a:pPr>
            <a:endParaRPr lang="fr-BE" altLang="nl-BE" dirty="0">
              <a:solidFill>
                <a:srgbClr val="000000"/>
              </a:solidFill>
              <a:latin typeface="Gill Sans MT" pitchFamily="34" charset="0"/>
            </a:endParaRPr>
          </a:p>
          <a:p>
            <a:pPr marL="285750" indent="-285750" algn="just" eaLnBrk="1" hangingPunct="1">
              <a:buFont typeface="Wingdings" panose="05000000000000000000" pitchFamily="2" charset="2"/>
              <a:buChar char="Ø"/>
              <a:defRPr/>
            </a:pPr>
            <a:r>
              <a:rPr lang="fr-BE" altLang="nl-BE" dirty="0" smtClean="0">
                <a:solidFill>
                  <a:srgbClr val="000000"/>
                </a:solidFill>
                <a:latin typeface="Gill Sans MT" pitchFamily="34" charset="0"/>
              </a:rPr>
              <a:t>S-5P </a:t>
            </a:r>
            <a:r>
              <a:rPr lang="fr-BE" altLang="nl-BE" dirty="0" err="1" smtClean="0">
                <a:solidFill>
                  <a:srgbClr val="FF0000"/>
                </a:solidFill>
                <a:latin typeface="Gill Sans MT" pitchFamily="34" charset="0"/>
              </a:rPr>
              <a:t>requirements</a:t>
            </a:r>
            <a:r>
              <a:rPr lang="fr-BE" altLang="nl-BE" dirty="0" smtClean="0">
                <a:solidFill>
                  <a:srgbClr val="000000"/>
                </a:solidFill>
                <a:latin typeface="Gill Sans MT" pitchFamily="34" charset="0"/>
              </a:rPr>
              <a:t> for CO total </a:t>
            </a:r>
            <a:r>
              <a:rPr lang="fr-BE" altLang="nl-BE" dirty="0" err="1" smtClean="0">
                <a:solidFill>
                  <a:srgbClr val="000000"/>
                </a:solidFill>
                <a:latin typeface="Gill Sans MT" pitchFamily="34" charset="0"/>
              </a:rPr>
              <a:t>column</a:t>
            </a:r>
            <a:r>
              <a:rPr lang="fr-BE" altLang="nl-BE" dirty="0" smtClean="0">
                <a:solidFill>
                  <a:srgbClr val="000000"/>
                </a:solidFill>
                <a:latin typeface="Gill Sans MT" pitchFamily="34" charset="0"/>
              </a:rPr>
              <a:t>: </a:t>
            </a:r>
            <a:r>
              <a:rPr lang="fr-BE" altLang="nl-BE" dirty="0" err="1" smtClean="0">
                <a:solidFill>
                  <a:srgbClr val="000000"/>
                </a:solidFill>
                <a:latin typeface="Gill Sans MT" pitchFamily="34" charset="0"/>
              </a:rPr>
              <a:t>target</a:t>
            </a:r>
            <a:r>
              <a:rPr lang="fr-BE" altLang="nl-BE" dirty="0" smtClean="0">
                <a:solidFill>
                  <a:srgbClr val="000000"/>
                </a:solidFill>
                <a:latin typeface="Gill Sans MT" pitchFamily="34" charset="0"/>
              </a:rPr>
              <a:t> </a:t>
            </a:r>
            <a:r>
              <a:rPr lang="fr-BE" altLang="nl-BE" u="sng" dirty="0" err="1" smtClean="0">
                <a:solidFill>
                  <a:srgbClr val="000000"/>
                </a:solidFill>
                <a:latin typeface="Gill Sans MT" pitchFamily="34" charset="0"/>
              </a:rPr>
              <a:t>bias</a:t>
            </a:r>
            <a:r>
              <a:rPr lang="fr-BE" altLang="nl-BE" dirty="0" smtClean="0">
                <a:solidFill>
                  <a:srgbClr val="000000"/>
                </a:solidFill>
                <a:latin typeface="Gill Sans MT" pitchFamily="34" charset="0"/>
              </a:rPr>
              <a:t> = 15 %; </a:t>
            </a:r>
            <a:r>
              <a:rPr lang="fr-BE" altLang="nl-BE" dirty="0" err="1" smtClean="0">
                <a:solidFill>
                  <a:srgbClr val="000000"/>
                </a:solidFill>
                <a:latin typeface="Gill Sans MT" pitchFamily="34" charset="0"/>
              </a:rPr>
              <a:t>target</a:t>
            </a:r>
            <a:r>
              <a:rPr lang="fr-BE" altLang="nl-BE" dirty="0" smtClean="0">
                <a:solidFill>
                  <a:srgbClr val="000000"/>
                </a:solidFill>
                <a:latin typeface="Gill Sans MT" pitchFamily="34" charset="0"/>
              </a:rPr>
              <a:t> </a:t>
            </a:r>
            <a:r>
              <a:rPr lang="fr-BE" altLang="nl-BE" u="sng" dirty="0" err="1" smtClean="0">
                <a:solidFill>
                  <a:srgbClr val="000000"/>
                </a:solidFill>
                <a:latin typeface="Gill Sans MT" pitchFamily="34" charset="0"/>
              </a:rPr>
              <a:t>precision</a:t>
            </a:r>
            <a:r>
              <a:rPr lang="fr-BE" altLang="nl-BE" dirty="0" smtClean="0">
                <a:solidFill>
                  <a:srgbClr val="000000"/>
                </a:solidFill>
                <a:latin typeface="Gill Sans MT" pitchFamily="34" charset="0"/>
              </a:rPr>
              <a:t> : &lt; 10 %</a:t>
            </a:r>
          </a:p>
          <a:p>
            <a:pPr marL="285750" indent="-285750" algn="just" eaLnBrk="1" hangingPunct="1">
              <a:buFont typeface="Wingdings" panose="05000000000000000000" pitchFamily="2" charset="2"/>
              <a:buChar char="Ø"/>
              <a:defRPr/>
            </a:pPr>
            <a:endParaRPr lang="en-US" altLang="nl-BE" dirty="0">
              <a:solidFill>
                <a:srgbClr val="000000"/>
              </a:solidFill>
              <a:latin typeface="Gill Sans MT" pitchFamily="34" charset="0"/>
            </a:endParaRPr>
          </a:p>
          <a:p>
            <a:pPr marL="285750" indent="-285750" algn="just" eaLnBrk="1" hangingPunct="1">
              <a:buFont typeface="Wingdings" panose="05000000000000000000" pitchFamily="2" charset="2"/>
              <a:buChar char="Ø"/>
              <a:defRPr/>
            </a:pPr>
            <a:endParaRPr lang="en-US" altLang="nl-BE" sz="1400" dirty="0">
              <a:solidFill>
                <a:srgbClr val="000000"/>
              </a:solidFill>
              <a:latin typeface="Gill Sans MT" pitchFamily="34" charset="0"/>
            </a:endParaRPr>
          </a:p>
        </p:txBody>
      </p:sp>
    </p:spTree>
    <p:extLst>
      <p:ext uri="{BB962C8B-B14F-4D97-AF65-F5344CB8AC3E}">
        <p14:creationId xmlns:p14="http://schemas.microsoft.com/office/powerpoint/2010/main" val="1860631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3828"/>
            <a:ext cx="8064896" cy="678868"/>
          </a:xfrm>
        </p:spPr>
        <p:txBody>
          <a:bodyPr/>
          <a:lstStyle/>
          <a:p>
            <a:r>
              <a:rPr lang="nl-BE" sz="2400" dirty="0" smtClean="0"/>
              <a:t>S5P-</a:t>
            </a:r>
            <a:r>
              <a:rPr lang="nl-BE" sz="2400" dirty="0" smtClean="0">
                <a:solidFill>
                  <a:srgbClr val="FF0000"/>
                </a:solidFill>
              </a:rPr>
              <a:t>CH4</a:t>
            </a:r>
            <a:r>
              <a:rPr lang="nl-BE" sz="2400" dirty="0" smtClean="0"/>
              <a:t> bias corrected product vs EM27/SUN</a:t>
            </a:r>
            <a:br>
              <a:rPr lang="nl-BE" sz="2400" dirty="0" smtClean="0"/>
            </a:br>
            <a:r>
              <a:rPr lang="nl-BE" sz="1600" dirty="0" smtClean="0"/>
              <a:t>				         (COCCON network instrument)</a:t>
            </a:r>
            <a:endParaRPr lang="nl-BE" sz="1600" dirty="0"/>
          </a:p>
        </p:txBody>
      </p:sp>
      <p:sp>
        <p:nvSpPr>
          <p:cNvPr id="4" name="Slide Number Placeholder 3"/>
          <p:cNvSpPr>
            <a:spLocks noGrp="1"/>
          </p:cNvSpPr>
          <p:nvPr>
            <p:ph type="sldNum" sz="quarter" idx="4"/>
          </p:nvPr>
        </p:nvSpPr>
        <p:spPr/>
        <p:txBody>
          <a:bodyPr/>
          <a:lstStyle/>
          <a:p>
            <a:fld id="{EF298673-E9AF-4ABA-81AE-CC1815AC2C9B}" type="slidenum">
              <a:rPr lang="nl-BE" smtClean="0"/>
              <a:pPr/>
              <a:t>13</a:t>
            </a:fld>
            <a:endParaRPr lang="nl-BE"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764704"/>
            <a:ext cx="3781324" cy="1745226"/>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1426"/>
          <a:stretch/>
        </p:blipFill>
        <p:spPr>
          <a:xfrm>
            <a:off x="149736" y="4073362"/>
            <a:ext cx="2622064" cy="236825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2475862"/>
            <a:ext cx="3781324" cy="1745226"/>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4088" y="811602"/>
            <a:ext cx="3723342" cy="1718466"/>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r="9007"/>
          <a:stretch/>
        </p:blipFill>
        <p:spPr>
          <a:xfrm>
            <a:off x="6384112" y="4100185"/>
            <a:ext cx="2652384" cy="2331937"/>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64088" y="2502622"/>
            <a:ext cx="3723342" cy="1718466"/>
          </a:xfrm>
          <a:prstGeom prst="rect">
            <a:avLst/>
          </a:prstGeom>
        </p:spPr>
      </p:pic>
      <p:sp>
        <p:nvSpPr>
          <p:cNvPr id="5" name="TextBox 4"/>
          <p:cNvSpPr txBox="1"/>
          <p:nvPr/>
        </p:nvSpPr>
        <p:spPr>
          <a:xfrm>
            <a:off x="2267744" y="5066020"/>
            <a:ext cx="4176464" cy="523220"/>
          </a:xfrm>
          <a:prstGeom prst="rect">
            <a:avLst/>
          </a:prstGeom>
          <a:noFill/>
        </p:spPr>
        <p:txBody>
          <a:bodyPr wrap="square" rtlCol="0">
            <a:spAutoFit/>
          </a:bodyPr>
          <a:lstStyle/>
          <a:p>
            <a:r>
              <a:rPr lang="en-US" sz="1400" dirty="0" smtClean="0">
                <a:latin typeface="Gill Sans MT" panose="020B0502020104020203" pitchFamily="34" charset="0"/>
              </a:rPr>
              <a:t>S5P vs EM27/SUN</a:t>
            </a:r>
          </a:p>
          <a:p>
            <a:r>
              <a:rPr lang="en-US" sz="1400" dirty="0" smtClean="0">
                <a:latin typeface="Gill Sans MT" panose="020B0502020104020203" pitchFamily="34" charset="0"/>
              </a:rPr>
              <a:t>Mean bias = -0.23%, STD = 0.80%, R = 0.40</a:t>
            </a:r>
            <a:endParaRPr lang="en-US" sz="1400" dirty="0">
              <a:latin typeface="Gill Sans MT" panose="020B0502020104020203" pitchFamily="34" charset="0"/>
            </a:endParaRPr>
          </a:p>
        </p:txBody>
      </p:sp>
      <p:sp>
        <p:nvSpPr>
          <p:cNvPr id="17" name="TextBox 16"/>
          <p:cNvSpPr txBox="1"/>
          <p:nvPr/>
        </p:nvSpPr>
        <p:spPr>
          <a:xfrm>
            <a:off x="3491880" y="4345940"/>
            <a:ext cx="3312368" cy="523220"/>
          </a:xfrm>
          <a:prstGeom prst="rect">
            <a:avLst/>
          </a:prstGeom>
          <a:noFill/>
        </p:spPr>
        <p:txBody>
          <a:bodyPr wrap="square" rtlCol="0">
            <a:spAutoFit/>
          </a:bodyPr>
          <a:lstStyle/>
          <a:p>
            <a:pPr algn="r"/>
            <a:r>
              <a:rPr lang="en-US" sz="1400" dirty="0" smtClean="0">
                <a:latin typeface="Gill Sans MT" panose="020B0502020104020203" pitchFamily="34" charset="0"/>
              </a:rPr>
              <a:t>S5P vs TCCON</a:t>
            </a:r>
          </a:p>
          <a:p>
            <a:r>
              <a:rPr lang="en-US" sz="1400" dirty="0" smtClean="0">
                <a:latin typeface="Gill Sans MT" panose="020B0502020104020203" pitchFamily="34" charset="0"/>
              </a:rPr>
              <a:t>Mean bias = -0.58%, STD = 0.92%, R = 0.32</a:t>
            </a:r>
            <a:endParaRPr lang="en-US" sz="1400" dirty="0">
              <a:latin typeface="Gill Sans MT" panose="020B0502020104020203" pitchFamily="34" charset="0"/>
            </a:endParaRPr>
          </a:p>
        </p:txBody>
      </p:sp>
      <p:sp>
        <p:nvSpPr>
          <p:cNvPr id="18" name="TextBox 17"/>
          <p:cNvSpPr txBox="1"/>
          <p:nvPr/>
        </p:nvSpPr>
        <p:spPr>
          <a:xfrm>
            <a:off x="2339752" y="5930116"/>
            <a:ext cx="4536504" cy="523220"/>
          </a:xfrm>
          <a:prstGeom prst="rect">
            <a:avLst/>
          </a:prstGeom>
          <a:noFill/>
        </p:spPr>
        <p:txBody>
          <a:bodyPr wrap="square" rtlCol="0">
            <a:spAutoFit/>
          </a:bodyPr>
          <a:lstStyle/>
          <a:p>
            <a:pPr algn="ctr"/>
            <a:r>
              <a:rPr lang="en-US" sz="1400" dirty="0" smtClean="0">
                <a:latin typeface="Gill Sans MT" panose="020B0502020104020203" pitchFamily="34" charset="0"/>
              </a:rPr>
              <a:t>EM27/SUN vs TCCON</a:t>
            </a:r>
          </a:p>
          <a:p>
            <a:r>
              <a:rPr lang="en-US" sz="1400" dirty="0" smtClean="0">
                <a:latin typeface="Gill Sans MT" panose="020B0502020104020203" pitchFamily="34" charset="0"/>
              </a:rPr>
              <a:t>Mean bias = -0.05% (-1 ppb), STD = 0.22% (4 ppb), R = 0.93</a:t>
            </a:r>
          </a:p>
        </p:txBody>
      </p:sp>
      <p:cxnSp>
        <p:nvCxnSpPr>
          <p:cNvPr id="20" name="Straight Arrow Connector 19"/>
          <p:cNvCxnSpPr/>
          <p:nvPr/>
        </p:nvCxnSpPr>
        <p:spPr>
          <a:xfrm>
            <a:off x="2699792" y="3212976"/>
            <a:ext cx="5112568"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635896" y="3284984"/>
            <a:ext cx="1944216" cy="954107"/>
          </a:xfrm>
          <a:prstGeom prst="rect">
            <a:avLst/>
          </a:prstGeom>
          <a:noFill/>
        </p:spPr>
        <p:txBody>
          <a:bodyPr wrap="square" rtlCol="0">
            <a:spAutoFit/>
          </a:bodyPr>
          <a:lstStyle/>
          <a:p>
            <a:r>
              <a:rPr lang="en-US" sz="1400" dirty="0" smtClean="0">
                <a:latin typeface="Gill Sans MT" panose="020B0502020104020203" pitchFamily="34" charset="0"/>
              </a:rPr>
              <a:t>Note: different number of measurements</a:t>
            </a:r>
          </a:p>
          <a:p>
            <a:r>
              <a:rPr lang="en-US" sz="1400" dirty="0" smtClean="0">
                <a:solidFill>
                  <a:schemeClr val="bg1">
                    <a:lumMod val="50000"/>
                  </a:schemeClr>
                </a:solidFill>
                <a:latin typeface="Gill Sans MT" panose="020B0502020104020203" pitchFamily="34" charset="0"/>
              </a:rPr>
              <a:t>EM27/SUN data scaled to WMO via TCCON</a:t>
            </a:r>
            <a:endParaRPr lang="en-US" sz="1400" dirty="0">
              <a:solidFill>
                <a:schemeClr val="bg1">
                  <a:lumMod val="50000"/>
                </a:schemeClr>
              </a:solidFill>
              <a:latin typeface="Gill Sans MT" panose="020B0502020104020203" pitchFamily="34" charset="0"/>
            </a:endParaRPr>
          </a:p>
        </p:txBody>
      </p:sp>
    </p:spTree>
    <p:extLst>
      <p:ext uri="{BB962C8B-B14F-4D97-AF65-F5344CB8AC3E}">
        <p14:creationId xmlns:p14="http://schemas.microsoft.com/office/powerpoint/2010/main" val="2685515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0465" t="4358"/>
          <a:stretch/>
        </p:blipFill>
        <p:spPr>
          <a:xfrm>
            <a:off x="107504" y="4221088"/>
            <a:ext cx="2592398" cy="2215388"/>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2492896"/>
            <a:ext cx="3816424" cy="1761426"/>
          </a:xfrm>
          <a:prstGeom prst="rect">
            <a:avLst/>
          </a:prstGeom>
        </p:spPr>
      </p:pic>
      <p:sp>
        <p:nvSpPr>
          <p:cNvPr id="2" name="Title 1"/>
          <p:cNvSpPr>
            <a:spLocks noGrp="1"/>
          </p:cNvSpPr>
          <p:nvPr>
            <p:ph type="title"/>
          </p:nvPr>
        </p:nvSpPr>
        <p:spPr>
          <a:xfrm>
            <a:off x="251520" y="13828"/>
            <a:ext cx="8064896" cy="678868"/>
          </a:xfrm>
        </p:spPr>
        <p:txBody>
          <a:bodyPr/>
          <a:lstStyle/>
          <a:p>
            <a:r>
              <a:rPr lang="nl-BE" sz="2400" dirty="0" smtClean="0"/>
              <a:t>S5P-CH4 bias corrected product vs IRcube</a:t>
            </a:r>
            <a:br>
              <a:rPr lang="nl-BE" sz="2400" dirty="0" smtClean="0"/>
            </a:br>
            <a:endParaRPr lang="nl-BE" sz="1600" dirty="0"/>
          </a:p>
        </p:txBody>
      </p:sp>
      <p:sp>
        <p:nvSpPr>
          <p:cNvPr id="4" name="Slide Number Placeholder 3"/>
          <p:cNvSpPr>
            <a:spLocks noGrp="1"/>
          </p:cNvSpPr>
          <p:nvPr>
            <p:ph type="sldNum" sz="quarter" idx="4"/>
          </p:nvPr>
        </p:nvSpPr>
        <p:spPr/>
        <p:txBody>
          <a:bodyPr/>
          <a:lstStyle/>
          <a:p>
            <a:fld id="{EF298673-E9AF-4ABA-81AE-CC1815AC2C9B}" type="slidenum">
              <a:rPr lang="nl-BE" smtClean="0"/>
              <a:pPr/>
              <a:t>14</a:t>
            </a:fld>
            <a:endParaRPr lang="nl-BE"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088" y="811602"/>
            <a:ext cx="3723342" cy="1718466"/>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r="9007"/>
          <a:stretch/>
        </p:blipFill>
        <p:spPr>
          <a:xfrm>
            <a:off x="6384112" y="4100185"/>
            <a:ext cx="2652384" cy="2331937"/>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64088" y="2502622"/>
            <a:ext cx="3723342" cy="1718466"/>
          </a:xfrm>
          <a:prstGeom prst="rect">
            <a:avLst/>
          </a:prstGeom>
        </p:spPr>
      </p:pic>
      <p:sp>
        <p:nvSpPr>
          <p:cNvPr id="5" name="TextBox 4"/>
          <p:cNvSpPr txBox="1"/>
          <p:nvPr/>
        </p:nvSpPr>
        <p:spPr>
          <a:xfrm>
            <a:off x="2267744" y="5066020"/>
            <a:ext cx="4176464" cy="523220"/>
          </a:xfrm>
          <a:prstGeom prst="rect">
            <a:avLst/>
          </a:prstGeom>
          <a:noFill/>
        </p:spPr>
        <p:txBody>
          <a:bodyPr wrap="square" rtlCol="0">
            <a:spAutoFit/>
          </a:bodyPr>
          <a:lstStyle/>
          <a:p>
            <a:r>
              <a:rPr lang="en-US" sz="1400" dirty="0" smtClean="0">
                <a:latin typeface="Gill Sans MT" panose="020B0502020104020203" pitchFamily="34" charset="0"/>
              </a:rPr>
              <a:t>S5P vs </a:t>
            </a:r>
            <a:r>
              <a:rPr lang="en-US" sz="1400" dirty="0" err="1" smtClean="0">
                <a:latin typeface="Gill Sans MT" panose="020B0502020104020203" pitchFamily="34" charset="0"/>
              </a:rPr>
              <a:t>IRcube</a:t>
            </a:r>
            <a:endParaRPr lang="en-US" sz="1400" dirty="0" smtClean="0">
              <a:latin typeface="Gill Sans MT" panose="020B0502020104020203" pitchFamily="34" charset="0"/>
            </a:endParaRPr>
          </a:p>
          <a:p>
            <a:r>
              <a:rPr lang="en-US" sz="1400" dirty="0" smtClean="0">
                <a:latin typeface="Gill Sans MT" panose="020B0502020104020203" pitchFamily="34" charset="0"/>
              </a:rPr>
              <a:t>Mean bias = -0.81%, STD = 0.47%, R = 0.63</a:t>
            </a:r>
            <a:endParaRPr lang="en-US" sz="1400" dirty="0">
              <a:latin typeface="Gill Sans MT" panose="020B0502020104020203" pitchFamily="34" charset="0"/>
            </a:endParaRPr>
          </a:p>
        </p:txBody>
      </p:sp>
      <p:sp>
        <p:nvSpPr>
          <p:cNvPr id="17" name="TextBox 16"/>
          <p:cNvSpPr txBox="1"/>
          <p:nvPr/>
        </p:nvSpPr>
        <p:spPr>
          <a:xfrm>
            <a:off x="3491880" y="4345940"/>
            <a:ext cx="3312368" cy="523220"/>
          </a:xfrm>
          <a:prstGeom prst="rect">
            <a:avLst/>
          </a:prstGeom>
          <a:noFill/>
        </p:spPr>
        <p:txBody>
          <a:bodyPr wrap="square" rtlCol="0">
            <a:spAutoFit/>
          </a:bodyPr>
          <a:lstStyle/>
          <a:p>
            <a:pPr algn="r"/>
            <a:r>
              <a:rPr lang="en-US" sz="1400" dirty="0">
                <a:latin typeface="Gill Sans MT" panose="020B0502020104020203" pitchFamily="34" charset="0"/>
              </a:rPr>
              <a:t>S5P vs </a:t>
            </a:r>
            <a:r>
              <a:rPr lang="en-US" sz="1400" dirty="0" smtClean="0">
                <a:latin typeface="Gill Sans MT" panose="020B0502020104020203" pitchFamily="34" charset="0"/>
              </a:rPr>
              <a:t>TCCON</a:t>
            </a:r>
          </a:p>
          <a:p>
            <a:r>
              <a:rPr lang="en-US" sz="1400" dirty="0" smtClean="0">
                <a:latin typeface="Gill Sans MT" panose="020B0502020104020203" pitchFamily="34" charset="0"/>
              </a:rPr>
              <a:t>Mean bias = -0.58%, STD = 0.92%, R = 0.32</a:t>
            </a:r>
            <a:endParaRPr lang="en-US" sz="1400" dirty="0">
              <a:latin typeface="Gill Sans MT" panose="020B0502020104020203" pitchFamily="34" charset="0"/>
            </a:endParaRPr>
          </a:p>
        </p:txBody>
      </p:sp>
      <p:sp>
        <p:nvSpPr>
          <p:cNvPr id="18" name="TextBox 17"/>
          <p:cNvSpPr txBox="1"/>
          <p:nvPr/>
        </p:nvSpPr>
        <p:spPr>
          <a:xfrm>
            <a:off x="2339752" y="5930116"/>
            <a:ext cx="4536504" cy="523220"/>
          </a:xfrm>
          <a:prstGeom prst="rect">
            <a:avLst/>
          </a:prstGeom>
          <a:noFill/>
        </p:spPr>
        <p:txBody>
          <a:bodyPr wrap="square" rtlCol="0">
            <a:spAutoFit/>
          </a:bodyPr>
          <a:lstStyle/>
          <a:p>
            <a:pPr algn="ctr"/>
            <a:r>
              <a:rPr lang="en-US" sz="1400" dirty="0" err="1" smtClean="0">
                <a:latin typeface="Gill Sans MT" panose="020B0502020104020203" pitchFamily="34" charset="0"/>
              </a:rPr>
              <a:t>IRcube</a:t>
            </a:r>
            <a:r>
              <a:rPr lang="en-US" sz="1400" dirty="0" smtClean="0">
                <a:latin typeface="Gill Sans MT" panose="020B0502020104020203" pitchFamily="34" charset="0"/>
              </a:rPr>
              <a:t> vs TCCON</a:t>
            </a:r>
          </a:p>
          <a:p>
            <a:r>
              <a:rPr lang="en-US" sz="1400" dirty="0" smtClean="0">
                <a:latin typeface="Gill Sans MT" panose="020B0502020104020203" pitchFamily="34" charset="0"/>
              </a:rPr>
              <a:t>Mean bias = -0.11% (-2 ppb), STD = 0.27% (5 ppb), R = 0.90</a:t>
            </a: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142" y="790152"/>
            <a:ext cx="3816424" cy="1761426"/>
          </a:xfrm>
          <a:prstGeom prst="rect">
            <a:avLst/>
          </a:prstGeom>
        </p:spPr>
      </p:pic>
      <p:sp>
        <p:nvSpPr>
          <p:cNvPr id="21" name="TextBox 20"/>
          <p:cNvSpPr txBox="1"/>
          <p:nvPr/>
        </p:nvSpPr>
        <p:spPr>
          <a:xfrm>
            <a:off x="3635896" y="2242605"/>
            <a:ext cx="1944216" cy="1169551"/>
          </a:xfrm>
          <a:prstGeom prst="rect">
            <a:avLst/>
          </a:prstGeom>
          <a:noFill/>
        </p:spPr>
        <p:txBody>
          <a:bodyPr wrap="square" rtlCol="0">
            <a:spAutoFit/>
          </a:bodyPr>
          <a:lstStyle/>
          <a:p>
            <a:r>
              <a:rPr lang="en-US" sz="1400" dirty="0" smtClean="0">
                <a:latin typeface="Gill Sans MT" panose="020B0502020104020203" pitchFamily="34" charset="0"/>
              </a:rPr>
              <a:t>Note: shorter time period only during summer season</a:t>
            </a:r>
          </a:p>
          <a:p>
            <a:r>
              <a:rPr lang="en-US" sz="1400" dirty="0" err="1" smtClean="0">
                <a:solidFill>
                  <a:schemeClr val="bg1">
                    <a:lumMod val="50000"/>
                  </a:schemeClr>
                </a:solidFill>
                <a:latin typeface="Gill Sans MT" panose="020B0502020104020203" pitchFamily="34" charset="0"/>
              </a:rPr>
              <a:t>IRcube</a:t>
            </a:r>
            <a:r>
              <a:rPr lang="en-US" sz="1400" dirty="0" smtClean="0">
                <a:solidFill>
                  <a:schemeClr val="bg1">
                    <a:lumMod val="50000"/>
                  </a:schemeClr>
                </a:solidFill>
                <a:latin typeface="Gill Sans MT" panose="020B0502020104020203" pitchFamily="34" charset="0"/>
              </a:rPr>
              <a:t> data not yet scaled to WMO</a:t>
            </a:r>
            <a:endParaRPr lang="en-US" sz="1400" dirty="0">
              <a:solidFill>
                <a:schemeClr val="bg1">
                  <a:lumMod val="50000"/>
                </a:schemeClr>
              </a:solidFill>
              <a:latin typeface="Gill Sans MT" panose="020B0502020104020203" pitchFamily="34" charset="0"/>
            </a:endParaRPr>
          </a:p>
        </p:txBody>
      </p:sp>
      <p:cxnSp>
        <p:nvCxnSpPr>
          <p:cNvPr id="9" name="Straight Arrow Connector 8"/>
          <p:cNvCxnSpPr>
            <a:stCxn id="21" idx="1"/>
          </p:cNvCxnSpPr>
          <p:nvPr/>
        </p:nvCxnSpPr>
        <p:spPr>
          <a:xfrm flipH="1">
            <a:off x="2843808" y="2827381"/>
            <a:ext cx="792088" cy="153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87824" y="3789040"/>
            <a:ext cx="4464496"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491880" y="5589240"/>
            <a:ext cx="0" cy="5040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946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10988" t="2425"/>
          <a:stretch/>
        </p:blipFill>
        <p:spPr>
          <a:xfrm>
            <a:off x="107504" y="4221087"/>
            <a:ext cx="2525207" cy="2214493"/>
          </a:xfrm>
          <a:prstGeom prst="rect">
            <a:avLst/>
          </a:prstGeom>
        </p:spPr>
      </p:pic>
      <p:sp>
        <p:nvSpPr>
          <p:cNvPr id="2" name="Title 1"/>
          <p:cNvSpPr>
            <a:spLocks noGrp="1"/>
          </p:cNvSpPr>
          <p:nvPr>
            <p:ph type="title"/>
          </p:nvPr>
        </p:nvSpPr>
        <p:spPr>
          <a:xfrm>
            <a:off x="251520" y="13828"/>
            <a:ext cx="8064896" cy="678868"/>
          </a:xfrm>
        </p:spPr>
        <p:txBody>
          <a:bodyPr/>
          <a:lstStyle/>
          <a:p>
            <a:r>
              <a:rPr lang="nl-BE" sz="2400" dirty="0" smtClean="0"/>
              <a:t>S5P-CH4 bias corrected product vs VERTEX70</a:t>
            </a:r>
            <a:endParaRPr lang="nl-BE" sz="1600" dirty="0"/>
          </a:p>
        </p:txBody>
      </p:sp>
      <p:sp>
        <p:nvSpPr>
          <p:cNvPr id="4" name="Slide Number Placeholder 3"/>
          <p:cNvSpPr>
            <a:spLocks noGrp="1"/>
          </p:cNvSpPr>
          <p:nvPr>
            <p:ph type="sldNum" sz="quarter" idx="4"/>
          </p:nvPr>
        </p:nvSpPr>
        <p:spPr/>
        <p:txBody>
          <a:bodyPr/>
          <a:lstStyle/>
          <a:p>
            <a:fld id="{EF298673-E9AF-4ABA-81AE-CC1815AC2C9B}" type="slidenum">
              <a:rPr lang="nl-BE" smtClean="0"/>
              <a:pPr/>
              <a:t>15</a:t>
            </a:fld>
            <a:endParaRPr lang="nl-BE"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811602"/>
            <a:ext cx="3723342" cy="1718466"/>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r="9007"/>
          <a:stretch/>
        </p:blipFill>
        <p:spPr>
          <a:xfrm>
            <a:off x="6384112" y="4100185"/>
            <a:ext cx="2652384" cy="233193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088" y="2502622"/>
            <a:ext cx="3723342" cy="1718466"/>
          </a:xfrm>
          <a:prstGeom prst="rect">
            <a:avLst/>
          </a:prstGeom>
        </p:spPr>
      </p:pic>
      <p:sp>
        <p:nvSpPr>
          <p:cNvPr id="5" name="TextBox 4"/>
          <p:cNvSpPr txBox="1"/>
          <p:nvPr/>
        </p:nvSpPr>
        <p:spPr>
          <a:xfrm>
            <a:off x="2267744" y="5066020"/>
            <a:ext cx="4176464" cy="523220"/>
          </a:xfrm>
          <a:prstGeom prst="rect">
            <a:avLst/>
          </a:prstGeom>
          <a:noFill/>
        </p:spPr>
        <p:txBody>
          <a:bodyPr wrap="square" rtlCol="0">
            <a:spAutoFit/>
          </a:bodyPr>
          <a:lstStyle/>
          <a:p>
            <a:r>
              <a:rPr lang="en-US" sz="1400" dirty="0" smtClean="0">
                <a:latin typeface="Gill Sans MT" panose="020B0502020104020203" pitchFamily="34" charset="0"/>
              </a:rPr>
              <a:t>S5P vs VERTEX70</a:t>
            </a:r>
          </a:p>
          <a:p>
            <a:r>
              <a:rPr lang="en-US" sz="1400" dirty="0" smtClean="0">
                <a:latin typeface="Gill Sans MT" panose="020B0502020104020203" pitchFamily="34" charset="0"/>
              </a:rPr>
              <a:t>Mean bias = -1.13%, STD = 0.85%, R = 0.35</a:t>
            </a:r>
            <a:endParaRPr lang="en-US" sz="1400" dirty="0">
              <a:latin typeface="Gill Sans MT" panose="020B0502020104020203" pitchFamily="34" charset="0"/>
            </a:endParaRPr>
          </a:p>
        </p:txBody>
      </p:sp>
      <p:sp>
        <p:nvSpPr>
          <p:cNvPr id="17" name="TextBox 16"/>
          <p:cNvSpPr txBox="1"/>
          <p:nvPr/>
        </p:nvSpPr>
        <p:spPr>
          <a:xfrm>
            <a:off x="3491880" y="4345940"/>
            <a:ext cx="3312368" cy="523220"/>
          </a:xfrm>
          <a:prstGeom prst="rect">
            <a:avLst/>
          </a:prstGeom>
          <a:noFill/>
        </p:spPr>
        <p:txBody>
          <a:bodyPr wrap="square" rtlCol="0">
            <a:spAutoFit/>
          </a:bodyPr>
          <a:lstStyle/>
          <a:p>
            <a:pPr algn="r"/>
            <a:r>
              <a:rPr lang="en-US" sz="1400" dirty="0" smtClean="0">
                <a:latin typeface="Gill Sans MT" panose="020B0502020104020203" pitchFamily="34" charset="0"/>
              </a:rPr>
              <a:t>S5P </a:t>
            </a:r>
            <a:r>
              <a:rPr lang="en-US" sz="1400" dirty="0">
                <a:latin typeface="Gill Sans MT" panose="020B0502020104020203" pitchFamily="34" charset="0"/>
              </a:rPr>
              <a:t>vs </a:t>
            </a:r>
            <a:r>
              <a:rPr lang="en-US" sz="1400" dirty="0" smtClean="0">
                <a:latin typeface="Gill Sans MT" panose="020B0502020104020203" pitchFamily="34" charset="0"/>
              </a:rPr>
              <a:t>TCCON</a:t>
            </a:r>
          </a:p>
          <a:p>
            <a:r>
              <a:rPr lang="en-US" sz="1400" dirty="0" smtClean="0">
                <a:latin typeface="Gill Sans MT" panose="020B0502020104020203" pitchFamily="34" charset="0"/>
              </a:rPr>
              <a:t>Mean bias = -0.58%, STD = 0.92%, R = 0.32</a:t>
            </a:r>
            <a:endParaRPr lang="en-US" sz="1400" dirty="0">
              <a:latin typeface="Gill Sans MT" panose="020B0502020104020203" pitchFamily="34" charset="0"/>
            </a:endParaRPr>
          </a:p>
        </p:txBody>
      </p:sp>
      <p:sp>
        <p:nvSpPr>
          <p:cNvPr id="18" name="TextBox 17"/>
          <p:cNvSpPr txBox="1"/>
          <p:nvPr/>
        </p:nvSpPr>
        <p:spPr>
          <a:xfrm>
            <a:off x="2339752" y="5930116"/>
            <a:ext cx="4536504" cy="523220"/>
          </a:xfrm>
          <a:prstGeom prst="rect">
            <a:avLst/>
          </a:prstGeom>
          <a:noFill/>
        </p:spPr>
        <p:txBody>
          <a:bodyPr wrap="square" rtlCol="0">
            <a:spAutoFit/>
          </a:bodyPr>
          <a:lstStyle/>
          <a:p>
            <a:pPr algn="ctr"/>
            <a:r>
              <a:rPr lang="en-US" sz="1400" dirty="0" smtClean="0">
                <a:latin typeface="Gill Sans MT" panose="020B0502020104020203" pitchFamily="34" charset="0"/>
              </a:rPr>
              <a:t>VERTEX70 vs TCCON</a:t>
            </a:r>
          </a:p>
          <a:p>
            <a:r>
              <a:rPr lang="en-US" sz="1400" dirty="0" smtClean="0">
                <a:latin typeface="Gill Sans MT" panose="020B0502020104020203" pitchFamily="34" charset="0"/>
              </a:rPr>
              <a:t>Mean bias = 0.50% (9 ppb), STD = 0.22% (4 ppb), R = 0.95</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05" y="784166"/>
            <a:ext cx="3781324" cy="1745226"/>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96" y="2475862"/>
            <a:ext cx="3781324" cy="1745226"/>
          </a:xfrm>
          <a:prstGeom prst="rect">
            <a:avLst/>
          </a:prstGeom>
        </p:spPr>
      </p:pic>
      <p:sp>
        <p:nvSpPr>
          <p:cNvPr id="21" name="TextBox 20"/>
          <p:cNvSpPr txBox="1"/>
          <p:nvPr/>
        </p:nvSpPr>
        <p:spPr>
          <a:xfrm>
            <a:off x="3635896" y="2242605"/>
            <a:ext cx="1944216" cy="523220"/>
          </a:xfrm>
          <a:prstGeom prst="rect">
            <a:avLst/>
          </a:prstGeom>
          <a:noFill/>
        </p:spPr>
        <p:txBody>
          <a:bodyPr wrap="square" rtlCol="0">
            <a:spAutoFit/>
          </a:bodyPr>
          <a:lstStyle/>
          <a:p>
            <a:r>
              <a:rPr lang="en-US" sz="1400" dirty="0" smtClean="0">
                <a:solidFill>
                  <a:schemeClr val="bg1">
                    <a:lumMod val="50000"/>
                  </a:schemeClr>
                </a:solidFill>
                <a:latin typeface="Gill Sans MT" panose="020B0502020104020203" pitchFamily="34" charset="0"/>
              </a:rPr>
              <a:t>VERTEX70 data not yet scaled to WMO</a:t>
            </a:r>
            <a:endParaRPr lang="en-US" sz="1400" dirty="0">
              <a:solidFill>
                <a:schemeClr val="bg1">
                  <a:lumMod val="50000"/>
                </a:schemeClr>
              </a:solidFill>
              <a:latin typeface="Gill Sans MT" panose="020B0502020104020203" pitchFamily="34" charset="0"/>
            </a:endParaRPr>
          </a:p>
        </p:txBody>
      </p:sp>
      <p:cxnSp>
        <p:nvCxnSpPr>
          <p:cNvPr id="9" name="Straight Arrow Connector 8"/>
          <p:cNvCxnSpPr/>
          <p:nvPr/>
        </p:nvCxnSpPr>
        <p:spPr>
          <a:xfrm>
            <a:off x="3491880" y="5589240"/>
            <a:ext cx="0" cy="5040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87824" y="3501008"/>
            <a:ext cx="3528392"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211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1028"/>
          <a:stretch/>
        </p:blipFill>
        <p:spPr>
          <a:xfrm>
            <a:off x="179512" y="4202895"/>
            <a:ext cx="2473207" cy="2223808"/>
          </a:xfrm>
          <a:prstGeom prst="rect">
            <a:avLst/>
          </a:prstGeom>
        </p:spPr>
      </p:pic>
      <p:sp>
        <p:nvSpPr>
          <p:cNvPr id="2" name="Title 1"/>
          <p:cNvSpPr>
            <a:spLocks noGrp="1"/>
          </p:cNvSpPr>
          <p:nvPr>
            <p:ph type="title"/>
          </p:nvPr>
        </p:nvSpPr>
        <p:spPr>
          <a:xfrm>
            <a:off x="251520" y="13828"/>
            <a:ext cx="8064896" cy="678868"/>
          </a:xfrm>
        </p:spPr>
        <p:txBody>
          <a:bodyPr/>
          <a:lstStyle/>
          <a:p>
            <a:r>
              <a:rPr lang="nl-BE" sz="2400" dirty="0" smtClean="0"/>
              <a:t>S5P-CH4 bias corrected product vs HR125LR</a:t>
            </a:r>
            <a:endParaRPr lang="nl-BE" sz="1600" dirty="0"/>
          </a:p>
        </p:txBody>
      </p:sp>
      <p:sp>
        <p:nvSpPr>
          <p:cNvPr id="4" name="Slide Number Placeholder 3"/>
          <p:cNvSpPr>
            <a:spLocks noGrp="1"/>
          </p:cNvSpPr>
          <p:nvPr>
            <p:ph type="sldNum" sz="quarter" idx="4"/>
          </p:nvPr>
        </p:nvSpPr>
        <p:spPr/>
        <p:txBody>
          <a:bodyPr/>
          <a:lstStyle/>
          <a:p>
            <a:fld id="{EF298673-E9AF-4ABA-81AE-CC1815AC2C9B}" type="slidenum">
              <a:rPr lang="nl-BE" smtClean="0"/>
              <a:pPr/>
              <a:t>16</a:t>
            </a:fld>
            <a:endParaRPr lang="nl-BE"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811602"/>
            <a:ext cx="3723342" cy="1718466"/>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r="9007"/>
          <a:stretch/>
        </p:blipFill>
        <p:spPr>
          <a:xfrm>
            <a:off x="6384112" y="4100185"/>
            <a:ext cx="2652384" cy="233193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088" y="2502622"/>
            <a:ext cx="3723342" cy="1718466"/>
          </a:xfrm>
          <a:prstGeom prst="rect">
            <a:avLst/>
          </a:prstGeom>
        </p:spPr>
      </p:pic>
      <p:sp>
        <p:nvSpPr>
          <p:cNvPr id="5" name="TextBox 4"/>
          <p:cNvSpPr txBox="1"/>
          <p:nvPr/>
        </p:nvSpPr>
        <p:spPr>
          <a:xfrm>
            <a:off x="2267744" y="5066020"/>
            <a:ext cx="4176464" cy="523220"/>
          </a:xfrm>
          <a:prstGeom prst="rect">
            <a:avLst/>
          </a:prstGeom>
          <a:noFill/>
        </p:spPr>
        <p:txBody>
          <a:bodyPr wrap="square" rtlCol="0">
            <a:spAutoFit/>
          </a:bodyPr>
          <a:lstStyle/>
          <a:p>
            <a:r>
              <a:rPr lang="en-US" sz="1400" dirty="0" smtClean="0">
                <a:latin typeface="Gill Sans MT" panose="020B0502020104020203" pitchFamily="34" charset="0"/>
              </a:rPr>
              <a:t>S5P vs HR125LR</a:t>
            </a:r>
          </a:p>
          <a:p>
            <a:r>
              <a:rPr lang="en-US" sz="1400" dirty="0" smtClean="0">
                <a:latin typeface="Gill Sans MT" panose="020B0502020104020203" pitchFamily="34" charset="0"/>
              </a:rPr>
              <a:t>Mean bias = 0.02%, STD = 0.76%, R = 0.50</a:t>
            </a:r>
            <a:endParaRPr lang="en-US" sz="1400" dirty="0">
              <a:latin typeface="Gill Sans MT" panose="020B0502020104020203" pitchFamily="34" charset="0"/>
            </a:endParaRPr>
          </a:p>
        </p:txBody>
      </p:sp>
      <p:sp>
        <p:nvSpPr>
          <p:cNvPr id="17" name="TextBox 16"/>
          <p:cNvSpPr txBox="1"/>
          <p:nvPr/>
        </p:nvSpPr>
        <p:spPr>
          <a:xfrm>
            <a:off x="3491880" y="4345940"/>
            <a:ext cx="3312368" cy="523220"/>
          </a:xfrm>
          <a:prstGeom prst="rect">
            <a:avLst/>
          </a:prstGeom>
          <a:noFill/>
        </p:spPr>
        <p:txBody>
          <a:bodyPr wrap="square" rtlCol="0">
            <a:spAutoFit/>
          </a:bodyPr>
          <a:lstStyle/>
          <a:p>
            <a:pPr algn="r"/>
            <a:r>
              <a:rPr lang="en-US" sz="1400" dirty="0" smtClean="0">
                <a:latin typeface="Gill Sans MT" panose="020B0502020104020203" pitchFamily="34" charset="0"/>
              </a:rPr>
              <a:t>S5P vs TCCON</a:t>
            </a:r>
          </a:p>
          <a:p>
            <a:r>
              <a:rPr lang="en-US" sz="1400" dirty="0" smtClean="0">
                <a:latin typeface="Gill Sans MT" panose="020B0502020104020203" pitchFamily="34" charset="0"/>
              </a:rPr>
              <a:t>Mean bias = -0.58%, STD = 0.92%, R = 0.32</a:t>
            </a:r>
            <a:endParaRPr lang="en-US" sz="1400" dirty="0">
              <a:latin typeface="Gill Sans MT" panose="020B0502020104020203" pitchFamily="34" charset="0"/>
            </a:endParaRPr>
          </a:p>
        </p:txBody>
      </p:sp>
      <p:sp>
        <p:nvSpPr>
          <p:cNvPr id="18" name="TextBox 17"/>
          <p:cNvSpPr txBox="1"/>
          <p:nvPr/>
        </p:nvSpPr>
        <p:spPr>
          <a:xfrm>
            <a:off x="2339752" y="5930116"/>
            <a:ext cx="4536504" cy="523220"/>
          </a:xfrm>
          <a:prstGeom prst="rect">
            <a:avLst/>
          </a:prstGeom>
          <a:noFill/>
        </p:spPr>
        <p:txBody>
          <a:bodyPr wrap="square" rtlCol="0">
            <a:spAutoFit/>
          </a:bodyPr>
          <a:lstStyle/>
          <a:p>
            <a:pPr algn="ctr"/>
            <a:r>
              <a:rPr lang="en-US" sz="1400" dirty="0" smtClean="0">
                <a:latin typeface="Gill Sans MT" panose="020B0502020104020203" pitchFamily="34" charset="0"/>
              </a:rPr>
              <a:t>HR125LR vs TCCON</a:t>
            </a:r>
          </a:p>
          <a:p>
            <a:r>
              <a:rPr lang="en-US" sz="1400" dirty="0" smtClean="0">
                <a:latin typeface="Gill Sans MT" panose="020B0502020104020203" pitchFamily="34" charset="0"/>
              </a:rPr>
              <a:t>Mean bias = -0.44% (-8 ppb), STD = 0.27% (5 ppb), R = 0.90</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83" y="781869"/>
            <a:ext cx="3779516" cy="174439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546" y="2489659"/>
            <a:ext cx="3779516" cy="1744392"/>
          </a:xfrm>
          <a:prstGeom prst="rect">
            <a:avLst/>
          </a:prstGeom>
        </p:spPr>
      </p:pic>
      <p:sp>
        <p:nvSpPr>
          <p:cNvPr id="19" name="TextBox 18"/>
          <p:cNvSpPr txBox="1"/>
          <p:nvPr/>
        </p:nvSpPr>
        <p:spPr>
          <a:xfrm>
            <a:off x="3635896" y="2242605"/>
            <a:ext cx="1944216" cy="523220"/>
          </a:xfrm>
          <a:prstGeom prst="rect">
            <a:avLst/>
          </a:prstGeom>
          <a:noFill/>
        </p:spPr>
        <p:txBody>
          <a:bodyPr wrap="square" rtlCol="0">
            <a:spAutoFit/>
          </a:bodyPr>
          <a:lstStyle/>
          <a:p>
            <a:r>
              <a:rPr lang="en-US" sz="1400" dirty="0" smtClean="0">
                <a:solidFill>
                  <a:schemeClr val="bg1">
                    <a:lumMod val="50000"/>
                  </a:schemeClr>
                </a:solidFill>
                <a:latin typeface="Gill Sans MT" panose="020B0502020104020203" pitchFamily="34" charset="0"/>
              </a:rPr>
              <a:t>HR125LR data not yet scaled to WMO</a:t>
            </a:r>
            <a:endParaRPr lang="en-US" sz="1400" dirty="0">
              <a:solidFill>
                <a:schemeClr val="bg1">
                  <a:lumMod val="50000"/>
                </a:schemeClr>
              </a:solidFill>
              <a:latin typeface="Gill Sans MT" panose="020B0502020104020203" pitchFamily="34" charset="0"/>
            </a:endParaRPr>
          </a:p>
        </p:txBody>
      </p:sp>
      <p:cxnSp>
        <p:nvCxnSpPr>
          <p:cNvPr id="21" name="Straight Arrow Connector 20"/>
          <p:cNvCxnSpPr/>
          <p:nvPr/>
        </p:nvCxnSpPr>
        <p:spPr>
          <a:xfrm>
            <a:off x="2987824" y="3457575"/>
            <a:ext cx="3528392"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491880" y="5589240"/>
            <a:ext cx="0" cy="50405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605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3828"/>
            <a:ext cx="8064896" cy="678868"/>
          </a:xfrm>
        </p:spPr>
        <p:txBody>
          <a:bodyPr/>
          <a:lstStyle/>
          <a:p>
            <a:r>
              <a:rPr lang="nl-BE" sz="2400" dirty="0" smtClean="0"/>
              <a:t>S5P-</a:t>
            </a:r>
            <a:r>
              <a:rPr lang="nl-BE" sz="2400" dirty="0" smtClean="0">
                <a:solidFill>
                  <a:srgbClr val="FF0000"/>
                </a:solidFill>
              </a:rPr>
              <a:t>CO</a:t>
            </a:r>
            <a:r>
              <a:rPr lang="nl-BE" sz="2400" dirty="0" smtClean="0"/>
              <a:t> validation results using EM27/SUN</a:t>
            </a:r>
            <a:br>
              <a:rPr lang="nl-BE" sz="2400" dirty="0" smtClean="0"/>
            </a:br>
            <a:r>
              <a:rPr lang="nl-BE" sz="1600" dirty="0" smtClean="0"/>
              <a:t>				         (COCCON network instrument)</a:t>
            </a:r>
            <a:endParaRPr lang="nl-BE" sz="1600" dirty="0"/>
          </a:p>
        </p:txBody>
      </p:sp>
      <p:sp>
        <p:nvSpPr>
          <p:cNvPr id="4" name="Slide Number Placeholder 3"/>
          <p:cNvSpPr>
            <a:spLocks noGrp="1"/>
          </p:cNvSpPr>
          <p:nvPr>
            <p:ph type="sldNum" sz="quarter" idx="4"/>
          </p:nvPr>
        </p:nvSpPr>
        <p:spPr/>
        <p:txBody>
          <a:bodyPr/>
          <a:lstStyle/>
          <a:p>
            <a:fld id="{EF298673-E9AF-4ABA-81AE-CC1815AC2C9B}" type="slidenum">
              <a:rPr lang="nl-BE" smtClean="0"/>
              <a:pPr/>
              <a:t>17</a:t>
            </a:fld>
            <a:endParaRPr lang="nl-BE" dirty="0"/>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12877" t="3852" r="14502" b="3090"/>
          <a:stretch/>
        </p:blipFill>
        <p:spPr>
          <a:xfrm>
            <a:off x="35496" y="4459769"/>
            <a:ext cx="1910693" cy="1958731"/>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70" y="766555"/>
            <a:ext cx="4020481" cy="1855607"/>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85" y="2601259"/>
            <a:ext cx="4020481" cy="1855607"/>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753659"/>
            <a:ext cx="3965008" cy="1830006"/>
          </a:xfrm>
          <a:prstGeom prst="rect">
            <a:avLst/>
          </a:prstGeom>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11981" t="2027" r="14166" b="3953"/>
          <a:stretch/>
        </p:blipFill>
        <p:spPr>
          <a:xfrm>
            <a:off x="7114241" y="4376361"/>
            <a:ext cx="1994263" cy="2031094"/>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8064" y="2596061"/>
            <a:ext cx="3965008" cy="1830006"/>
          </a:xfrm>
          <a:prstGeom prst="rect">
            <a:avLst/>
          </a:prstGeom>
        </p:spPr>
      </p:pic>
      <p:sp>
        <p:nvSpPr>
          <p:cNvPr id="32" name="TextBox 31"/>
          <p:cNvSpPr txBox="1"/>
          <p:nvPr/>
        </p:nvSpPr>
        <p:spPr>
          <a:xfrm>
            <a:off x="1960100" y="5912441"/>
            <a:ext cx="4916156" cy="523220"/>
          </a:xfrm>
          <a:prstGeom prst="rect">
            <a:avLst/>
          </a:prstGeom>
          <a:noFill/>
        </p:spPr>
        <p:txBody>
          <a:bodyPr wrap="square" rtlCol="0">
            <a:spAutoFit/>
          </a:bodyPr>
          <a:lstStyle/>
          <a:p>
            <a:pPr algn="ctr"/>
            <a:r>
              <a:rPr lang="en-US" sz="1400" dirty="0" smtClean="0">
                <a:latin typeface="Gill Sans MT" panose="020B0502020104020203" pitchFamily="34" charset="0"/>
              </a:rPr>
              <a:t>EM27/SUN vs TCCON</a:t>
            </a:r>
          </a:p>
          <a:p>
            <a:r>
              <a:rPr lang="en-US" sz="1400" dirty="0" smtClean="0">
                <a:latin typeface="Gill Sans MT" panose="020B0502020104020203" pitchFamily="34" charset="0"/>
              </a:rPr>
              <a:t>Mean bias = 5.66% (5.09 ppb), STD = 1.37% (1.23 ppb), R = 0.996</a:t>
            </a:r>
          </a:p>
        </p:txBody>
      </p:sp>
      <p:sp>
        <p:nvSpPr>
          <p:cNvPr id="33" name="TextBox 32"/>
          <p:cNvSpPr txBox="1"/>
          <p:nvPr/>
        </p:nvSpPr>
        <p:spPr>
          <a:xfrm>
            <a:off x="3419872" y="4381109"/>
            <a:ext cx="3384376" cy="523220"/>
          </a:xfrm>
          <a:prstGeom prst="rect">
            <a:avLst/>
          </a:prstGeom>
          <a:noFill/>
        </p:spPr>
        <p:txBody>
          <a:bodyPr wrap="square" rtlCol="0">
            <a:spAutoFit/>
          </a:bodyPr>
          <a:lstStyle/>
          <a:p>
            <a:pPr algn="r"/>
            <a:r>
              <a:rPr lang="en-US" sz="1400" dirty="0" smtClean="0">
                <a:latin typeface="Gill Sans MT" panose="020B0502020104020203" pitchFamily="34" charset="0"/>
              </a:rPr>
              <a:t>S5P vs TCCON</a:t>
            </a:r>
          </a:p>
          <a:p>
            <a:r>
              <a:rPr lang="en-US" sz="1400" dirty="0" smtClean="0">
                <a:latin typeface="Gill Sans MT" panose="020B0502020104020203" pitchFamily="34" charset="0"/>
              </a:rPr>
              <a:t>Mean bias = 9.67%, STD = 4.43%, R = 0.967</a:t>
            </a:r>
            <a:endParaRPr lang="en-US" sz="1400" dirty="0">
              <a:latin typeface="Gill Sans MT" panose="020B0502020104020203" pitchFamily="34" charset="0"/>
            </a:endParaRPr>
          </a:p>
        </p:txBody>
      </p:sp>
      <p:sp>
        <p:nvSpPr>
          <p:cNvPr id="34" name="TextBox 33"/>
          <p:cNvSpPr txBox="1"/>
          <p:nvPr/>
        </p:nvSpPr>
        <p:spPr>
          <a:xfrm>
            <a:off x="2267744" y="5101189"/>
            <a:ext cx="4176464" cy="523220"/>
          </a:xfrm>
          <a:prstGeom prst="rect">
            <a:avLst/>
          </a:prstGeom>
          <a:noFill/>
        </p:spPr>
        <p:txBody>
          <a:bodyPr wrap="square" rtlCol="0">
            <a:spAutoFit/>
          </a:bodyPr>
          <a:lstStyle/>
          <a:p>
            <a:r>
              <a:rPr lang="en-US" sz="1400" dirty="0" smtClean="0">
                <a:latin typeface="Gill Sans MT" panose="020B0502020104020203" pitchFamily="34" charset="0"/>
              </a:rPr>
              <a:t>S5P vs EM27SUN</a:t>
            </a:r>
          </a:p>
          <a:p>
            <a:r>
              <a:rPr lang="en-US" sz="1400" dirty="0" smtClean="0">
                <a:latin typeface="Gill Sans MT" panose="020B0502020104020203" pitchFamily="34" charset="0"/>
              </a:rPr>
              <a:t>Mean bias = 3.32%, STD = 4.91%, R = 0.977</a:t>
            </a:r>
            <a:endParaRPr lang="en-US" sz="1400" dirty="0">
              <a:latin typeface="Gill Sans MT" panose="020B0502020104020203" pitchFamily="34" charset="0"/>
            </a:endParaRPr>
          </a:p>
        </p:txBody>
      </p:sp>
      <p:sp>
        <p:nvSpPr>
          <p:cNvPr id="35" name="TextBox 34"/>
          <p:cNvSpPr txBox="1"/>
          <p:nvPr/>
        </p:nvSpPr>
        <p:spPr>
          <a:xfrm>
            <a:off x="3635896" y="2277774"/>
            <a:ext cx="1944216" cy="954107"/>
          </a:xfrm>
          <a:prstGeom prst="rect">
            <a:avLst/>
          </a:prstGeom>
          <a:noFill/>
        </p:spPr>
        <p:txBody>
          <a:bodyPr wrap="square" rtlCol="0">
            <a:spAutoFit/>
          </a:bodyPr>
          <a:lstStyle/>
          <a:p>
            <a:r>
              <a:rPr lang="en-US" sz="1400" dirty="0" smtClean="0">
                <a:latin typeface="Gill Sans MT" panose="020B0502020104020203" pitchFamily="34" charset="0"/>
              </a:rPr>
              <a:t>Note:</a:t>
            </a:r>
          </a:p>
          <a:p>
            <a:r>
              <a:rPr lang="en-US" sz="1400" dirty="0" smtClean="0">
                <a:solidFill>
                  <a:schemeClr val="bg1">
                    <a:lumMod val="50000"/>
                  </a:schemeClr>
                </a:solidFill>
                <a:latin typeface="Gill Sans MT" panose="020B0502020104020203" pitchFamily="34" charset="0"/>
              </a:rPr>
              <a:t>EM27SUN data not yet corrected for spectroscopic errors</a:t>
            </a:r>
            <a:endParaRPr lang="en-US" sz="1400" dirty="0">
              <a:solidFill>
                <a:schemeClr val="bg1">
                  <a:lumMod val="50000"/>
                </a:schemeClr>
              </a:solidFill>
              <a:latin typeface="Gill Sans MT" panose="020B0502020104020203" pitchFamily="34" charset="0"/>
            </a:endParaRPr>
          </a:p>
        </p:txBody>
      </p:sp>
      <p:cxnSp>
        <p:nvCxnSpPr>
          <p:cNvPr id="36" name="Straight Arrow Connector 35"/>
          <p:cNvCxnSpPr>
            <a:stCxn id="35" idx="1"/>
          </p:cNvCxnSpPr>
          <p:nvPr/>
        </p:nvCxnSpPr>
        <p:spPr>
          <a:xfrm flipH="1">
            <a:off x="2267744" y="2754828"/>
            <a:ext cx="1368152" cy="3493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46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3828"/>
            <a:ext cx="8064896" cy="678868"/>
          </a:xfrm>
        </p:spPr>
        <p:txBody>
          <a:bodyPr/>
          <a:lstStyle/>
          <a:p>
            <a:r>
              <a:rPr lang="nl-BE" sz="2400" dirty="0"/>
              <a:t>S5P-CO validation results using VERTEX70</a:t>
            </a:r>
            <a:endParaRPr lang="nl-BE" sz="1600" dirty="0"/>
          </a:p>
        </p:txBody>
      </p:sp>
      <p:sp>
        <p:nvSpPr>
          <p:cNvPr id="4" name="Slide Number Placeholder 3"/>
          <p:cNvSpPr>
            <a:spLocks noGrp="1"/>
          </p:cNvSpPr>
          <p:nvPr>
            <p:ph type="sldNum" sz="quarter" idx="4"/>
          </p:nvPr>
        </p:nvSpPr>
        <p:spPr/>
        <p:txBody>
          <a:bodyPr/>
          <a:lstStyle/>
          <a:p>
            <a:fld id="{EF298673-E9AF-4ABA-81AE-CC1815AC2C9B}" type="slidenum">
              <a:rPr lang="nl-BE" smtClean="0"/>
              <a:pPr/>
              <a:t>18</a:t>
            </a:fld>
            <a:endParaRPr lang="nl-BE"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93" y="762280"/>
            <a:ext cx="3905684" cy="1802624"/>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44" y="2562480"/>
            <a:ext cx="3905684" cy="1802624"/>
          </a:xfrm>
          <a:prstGeom prst="rect">
            <a:avLst/>
          </a:prstGeom>
        </p:spPr>
      </p:pic>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l="12348" t="5375" r="13056" b="3432"/>
          <a:stretch/>
        </p:blipFill>
        <p:spPr>
          <a:xfrm>
            <a:off x="35496" y="4463239"/>
            <a:ext cx="1994264" cy="1950357"/>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764704"/>
            <a:ext cx="3965008" cy="1830006"/>
          </a:xfrm>
          <a:prstGeom prst="rect">
            <a:avLst/>
          </a:prstGeom>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l="12304" t="5780" r="12552" b="3936"/>
          <a:stretch/>
        </p:blipFill>
        <p:spPr>
          <a:xfrm>
            <a:off x="7079407" y="4463239"/>
            <a:ext cx="2029097" cy="1950357"/>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8064" y="2607106"/>
            <a:ext cx="3965008" cy="1830006"/>
          </a:xfrm>
          <a:prstGeom prst="rect">
            <a:avLst/>
          </a:prstGeom>
        </p:spPr>
      </p:pic>
      <p:sp>
        <p:nvSpPr>
          <p:cNvPr id="29" name="TextBox 28"/>
          <p:cNvSpPr txBox="1"/>
          <p:nvPr/>
        </p:nvSpPr>
        <p:spPr>
          <a:xfrm>
            <a:off x="3419872" y="4345940"/>
            <a:ext cx="3384376" cy="523220"/>
          </a:xfrm>
          <a:prstGeom prst="rect">
            <a:avLst/>
          </a:prstGeom>
          <a:noFill/>
        </p:spPr>
        <p:txBody>
          <a:bodyPr wrap="square" rtlCol="0">
            <a:spAutoFit/>
          </a:bodyPr>
          <a:lstStyle/>
          <a:p>
            <a:pPr algn="r"/>
            <a:r>
              <a:rPr lang="en-US" sz="1400" dirty="0" smtClean="0">
                <a:latin typeface="Gill Sans MT" panose="020B0502020104020203" pitchFamily="34" charset="0"/>
              </a:rPr>
              <a:t>S5P vs TCCON</a:t>
            </a:r>
          </a:p>
          <a:p>
            <a:r>
              <a:rPr lang="en-US" sz="1400" dirty="0" smtClean="0">
                <a:latin typeface="Gill Sans MT" panose="020B0502020104020203" pitchFamily="34" charset="0"/>
              </a:rPr>
              <a:t>Mean bias = 9.67%, STD = 4.43%, R = 0.967</a:t>
            </a:r>
            <a:endParaRPr lang="en-US" sz="1400" dirty="0">
              <a:latin typeface="Gill Sans MT" panose="020B0502020104020203" pitchFamily="34" charset="0"/>
            </a:endParaRPr>
          </a:p>
        </p:txBody>
      </p:sp>
      <p:sp>
        <p:nvSpPr>
          <p:cNvPr id="30" name="TextBox 29"/>
          <p:cNvSpPr txBox="1"/>
          <p:nvPr/>
        </p:nvSpPr>
        <p:spPr>
          <a:xfrm>
            <a:off x="2123728" y="5877272"/>
            <a:ext cx="4896544" cy="523220"/>
          </a:xfrm>
          <a:prstGeom prst="rect">
            <a:avLst/>
          </a:prstGeom>
          <a:noFill/>
        </p:spPr>
        <p:txBody>
          <a:bodyPr wrap="square" rtlCol="0">
            <a:spAutoFit/>
          </a:bodyPr>
          <a:lstStyle/>
          <a:p>
            <a:pPr algn="ctr"/>
            <a:r>
              <a:rPr lang="en-US" sz="1400" dirty="0" smtClean="0">
                <a:latin typeface="Gill Sans MT" panose="020B0502020104020203" pitchFamily="34" charset="0"/>
              </a:rPr>
              <a:t>VERTEX70 vs TCCON</a:t>
            </a:r>
          </a:p>
          <a:p>
            <a:r>
              <a:rPr lang="en-US" sz="1400" dirty="0" smtClean="0">
                <a:latin typeface="Gill Sans MT" panose="020B0502020104020203" pitchFamily="34" charset="0"/>
              </a:rPr>
              <a:t>Mean bias = 0.7% (0.63 ppb), STD = 0.84% (0.76 ppb), R = 0.995</a:t>
            </a:r>
          </a:p>
        </p:txBody>
      </p:sp>
      <p:sp>
        <p:nvSpPr>
          <p:cNvPr id="31" name="TextBox 30"/>
          <p:cNvSpPr txBox="1"/>
          <p:nvPr/>
        </p:nvSpPr>
        <p:spPr>
          <a:xfrm>
            <a:off x="2267744" y="5066020"/>
            <a:ext cx="4176464" cy="523220"/>
          </a:xfrm>
          <a:prstGeom prst="rect">
            <a:avLst/>
          </a:prstGeom>
          <a:noFill/>
        </p:spPr>
        <p:txBody>
          <a:bodyPr wrap="square" rtlCol="0">
            <a:spAutoFit/>
          </a:bodyPr>
          <a:lstStyle/>
          <a:p>
            <a:r>
              <a:rPr lang="en-US" sz="1400" dirty="0" smtClean="0">
                <a:latin typeface="Gill Sans MT" panose="020B0502020104020203" pitchFamily="34" charset="0"/>
              </a:rPr>
              <a:t>S5P vs VERTEX70</a:t>
            </a:r>
          </a:p>
          <a:p>
            <a:r>
              <a:rPr lang="en-US" sz="1400" dirty="0" smtClean="0">
                <a:latin typeface="Gill Sans MT" panose="020B0502020104020203" pitchFamily="34" charset="0"/>
              </a:rPr>
              <a:t>Mean bias = 9.98%, STD = 3.60%, R = 0.946</a:t>
            </a:r>
            <a:endParaRPr lang="en-US" sz="1400" dirty="0">
              <a:latin typeface="Gill Sans MT" panose="020B0502020104020203" pitchFamily="34" charset="0"/>
            </a:endParaRPr>
          </a:p>
        </p:txBody>
      </p:sp>
      <p:sp>
        <p:nvSpPr>
          <p:cNvPr id="32" name="TextBox 31"/>
          <p:cNvSpPr txBox="1"/>
          <p:nvPr/>
        </p:nvSpPr>
        <p:spPr>
          <a:xfrm>
            <a:off x="3635896" y="2242605"/>
            <a:ext cx="1944216" cy="1169551"/>
          </a:xfrm>
          <a:prstGeom prst="rect">
            <a:avLst/>
          </a:prstGeom>
          <a:noFill/>
        </p:spPr>
        <p:txBody>
          <a:bodyPr wrap="square" rtlCol="0">
            <a:spAutoFit/>
          </a:bodyPr>
          <a:lstStyle/>
          <a:p>
            <a:r>
              <a:rPr lang="en-US" sz="1400" dirty="0" smtClean="0">
                <a:latin typeface="Gill Sans MT" panose="020B0502020104020203" pitchFamily="34" charset="0"/>
              </a:rPr>
              <a:t>Note: shorter time period only during summer season</a:t>
            </a:r>
          </a:p>
          <a:p>
            <a:r>
              <a:rPr lang="en-US" sz="1400" dirty="0" smtClean="0">
                <a:solidFill>
                  <a:schemeClr val="bg1">
                    <a:lumMod val="50000"/>
                  </a:schemeClr>
                </a:solidFill>
                <a:latin typeface="Gill Sans MT" panose="020B0502020104020203" pitchFamily="34" charset="0"/>
              </a:rPr>
              <a:t>VERTEX70 data not yet scaled to WMO</a:t>
            </a:r>
            <a:endParaRPr lang="en-US" sz="1400" dirty="0">
              <a:solidFill>
                <a:schemeClr val="bg1">
                  <a:lumMod val="50000"/>
                </a:schemeClr>
              </a:solidFill>
              <a:latin typeface="Gill Sans MT" panose="020B0502020104020203" pitchFamily="34" charset="0"/>
            </a:endParaRPr>
          </a:p>
        </p:txBody>
      </p:sp>
      <p:cxnSp>
        <p:nvCxnSpPr>
          <p:cNvPr id="33" name="Straight Arrow Connector 32"/>
          <p:cNvCxnSpPr>
            <a:stCxn id="32" idx="1"/>
          </p:cNvCxnSpPr>
          <p:nvPr/>
        </p:nvCxnSpPr>
        <p:spPr>
          <a:xfrm flipH="1">
            <a:off x="2267744" y="2827381"/>
            <a:ext cx="1368152" cy="2415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612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3828"/>
            <a:ext cx="8064896" cy="678868"/>
          </a:xfrm>
        </p:spPr>
        <p:txBody>
          <a:bodyPr/>
          <a:lstStyle/>
          <a:p>
            <a:r>
              <a:rPr lang="nl-BE" sz="2400" dirty="0"/>
              <a:t>S5P-CO validation results using HR125LR</a:t>
            </a:r>
            <a:endParaRPr lang="nl-BE" sz="1600" dirty="0"/>
          </a:p>
        </p:txBody>
      </p:sp>
      <p:sp>
        <p:nvSpPr>
          <p:cNvPr id="4" name="Slide Number Placeholder 3"/>
          <p:cNvSpPr>
            <a:spLocks noGrp="1"/>
          </p:cNvSpPr>
          <p:nvPr>
            <p:ph type="sldNum" sz="quarter" idx="4"/>
          </p:nvPr>
        </p:nvSpPr>
        <p:spPr/>
        <p:txBody>
          <a:bodyPr/>
          <a:lstStyle/>
          <a:p>
            <a:fld id="{EF298673-E9AF-4ABA-81AE-CC1815AC2C9B}" type="slidenum">
              <a:rPr lang="nl-BE" smtClean="0"/>
              <a:pPr/>
              <a:t>19</a:t>
            </a:fld>
            <a:endParaRPr lang="nl-BE" dirty="0"/>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11277" t="5309" r="13891" b="4069"/>
          <a:stretch/>
        </p:blipFill>
        <p:spPr>
          <a:xfrm>
            <a:off x="35496" y="4451428"/>
            <a:ext cx="2016224" cy="1953346"/>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763034"/>
            <a:ext cx="3965008" cy="1830006"/>
          </a:xfrm>
          <a:prstGeom prst="rect">
            <a:avLst/>
          </a:prstGeom>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l="10579" t="5779" r="12144" b="2780"/>
          <a:stretch/>
        </p:blipFill>
        <p:spPr>
          <a:xfrm>
            <a:off x="7020125" y="4451886"/>
            <a:ext cx="2086709" cy="1975323"/>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2558544"/>
            <a:ext cx="3965008" cy="1830006"/>
          </a:xfrm>
          <a:prstGeom prst="rect">
            <a:avLst/>
          </a:prstGeom>
        </p:spPr>
      </p:pic>
      <p:sp>
        <p:nvSpPr>
          <p:cNvPr id="25" name="TextBox 24"/>
          <p:cNvSpPr txBox="1"/>
          <p:nvPr/>
        </p:nvSpPr>
        <p:spPr>
          <a:xfrm>
            <a:off x="3347864" y="4345940"/>
            <a:ext cx="3456384" cy="523220"/>
          </a:xfrm>
          <a:prstGeom prst="rect">
            <a:avLst/>
          </a:prstGeom>
          <a:noFill/>
        </p:spPr>
        <p:txBody>
          <a:bodyPr wrap="square" rtlCol="0">
            <a:spAutoFit/>
          </a:bodyPr>
          <a:lstStyle/>
          <a:p>
            <a:pPr algn="r"/>
            <a:r>
              <a:rPr lang="en-US" sz="1400" dirty="0" smtClean="0">
                <a:latin typeface="Gill Sans MT" panose="020B0502020104020203" pitchFamily="34" charset="0"/>
              </a:rPr>
              <a:t>S5P vs TCCON</a:t>
            </a:r>
          </a:p>
          <a:p>
            <a:r>
              <a:rPr lang="en-US" sz="1400" dirty="0" smtClean="0">
                <a:latin typeface="Gill Sans MT" panose="020B0502020104020203" pitchFamily="34" charset="0"/>
              </a:rPr>
              <a:t>Mean bias = 9.67%, STD = 4.43%, R = 0.967</a:t>
            </a:r>
            <a:endParaRPr lang="en-US" sz="1400" dirty="0">
              <a:latin typeface="Gill Sans MT" panose="020B0502020104020203" pitchFamily="34" charset="0"/>
            </a:endParaRPr>
          </a:p>
        </p:txBody>
      </p:sp>
      <p:sp>
        <p:nvSpPr>
          <p:cNvPr id="26" name="TextBox 25"/>
          <p:cNvSpPr txBox="1"/>
          <p:nvPr/>
        </p:nvSpPr>
        <p:spPr>
          <a:xfrm>
            <a:off x="2051720" y="5877272"/>
            <a:ext cx="5112568" cy="523220"/>
          </a:xfrm>
          <a:prstGeom prst="rect">
            <a:avLst/>
          </a:prstGeom>
          <a:noFill/>
        </p:spPr>
        <p:txBody>
          <a:bodyPr wrap="square" rtlCol="0">
            <a:spAutoFit/>
          </a:bodyPr>
          <a:lstStyle/>
          <a:p>
            <a:pPr algn="ctr"/>
            <a:r>
              <a:rPr lang="en-US" sz="1400" dirty="0">
                <a:latin typeface="Gill Sans MT" panose="020B0502020104020203" pitchFamily="34" charset="0"/>
              </a:rPr>
              <a:t>HR125LR vs TCCON</a:t>
            </a:r>
          </a:p>
          <a:p>
            <a:r>
              <a:rPr lang="en-US" sz="1400" dirty="0">
                <a:latin typeface="Gill Sans MT" panose="020B0502020104020203" pitchFamily="34" charset="0"/>
              </a:rPr>
              <a:t>Mean bias = -0.39% (-0.35 ppb), STD = 1.37% (1.23 ppb), R = 0.996</a:t>
            </a:r>
          </a:p>
        </p:txBody>
      </p:sp>
      <p:sp>
        <p:nvSpPr>
          <p:cNvPr id="27" name="TextBox 26"/>
          <p:cNvSpPr txBox="1"/>
          <p:nvPr/>
        </p:nvSpPr>
        <p:spPr>
          <a:xfrm>
            <a:off x="2267744" y="5066020"/>
            <a:ext cx="4176464" cy="523220"/>
          </a:xfrm>
          <a:prstGeom prst="rect">
            <a:avLst/>
          </a:prstGeom>
          <a:noFill/>
        </p:spPr>
        <p:txBody>
          <a:bodyPr wrap="square" rtlCol="0">
            <a:spAutoFit/>
          </a:bodyPr>
          <a:lstStyle/>
          <a:p>
            <a:r>
              <a:rPr lang="en-US" sz="1400" dirty="0">
                <a:latin typeface="Gill Sans MT" panose="020B0502020104020203" pitchFamily="34" charset="0"/>
              </a:rPr>
              <a:t>S5P vs HR125LR</a:t>
            </a:r>
          </a:p>
          <a:p>
            <a:r>
              <a:rPr lang="en-US" sz="1400" dirty="0">
                <a:latin typeface="Gill Sans MT" panose="020B0502020104020203" pitchFamily="34" charset="0"/>
              </a:rPr>
              <a:t>Mean bias = 10.36%, STD = 3.42%, R = 0.98</a:t>
            </a:r>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30" y="760831"/>
            <a:ext cx="3989015" cy="1841085"/>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446" y="2596027"/>
            <a:ext cx="3989015" cy="1841085"/>
          </a:xfrm>
          <a:prstGeom prst="rect">
            <a:avLst/>
          </a:prstGeom>
        </p:spPr>
      </p:pic>
      <p:sp>
        <p:nvSpPr>
          <p:cNvPr id="30" name="TextBox 29"/>
          <p:cNvSpPr txBox="1"/>
          <p:nvPr/>
        </p:nvSpPr>
        <p:spPr>
          <a:xfrm>
            <a:off x="3635896" y="2242605"/>
            <a:ext cx="1944216" cy="738664"/>
          </a:xfrm>
          <a:prstGeom prst="rect">
            <a:avLst/>
          </a:prstGeom>
          <a:noFill/>
        </p:spPr>
        <p:txBody>
          <a:bodyPr wrap="square" rtlCol="0">
            <a:spAutoFit/>
          </a:bodyPr>
          <a:lstStyle/>
          <a:p>
            <a:r>
              <a:rPr lang="en-US" sz="1400" dirty="0" smtClean="0">
                <a:latin typeface="Gill Sans MT" panose="020B0502020104020203" pitchFamily="34" charset="0"/>
              </a:rPr>
              <a:t>Note:</a:t>
            </a:r>
          </a:p>
          <a:p>
            <a:r>
              <a:rPr lang="en-US" sz="1400" dirty="0" smtClean="0">
                <a:solidFill>
                  <a:schemeClr val="bg1">
                    <a:lumMod val="50000"/>
                  </a:schemeClr>
                </a:solidFill>
                <a:latin typeface="Gill Sans MT" panose="020B0502020104020203" pitchFamily="34" charset="0"/>
              </a:rPr>
              <a:t>HR125LR data not yet scaled to WMO</a:t>
            </a:r>
            <a:endParaRPr lang="en-US" sz="1400" dirty="0">
              <a:solidFill>
                <a:schemeClr val="bg1">
                  <a:lumMod val="50000"/>
                </a:schemeClr>
              </a:solidFill>
              <a:latin typeface="Gill Sans MT" panose="020B0502020104020203" pitchFamily="34" charset="0"/>
            </a:endParaRPr>
          </a:p>
        </p:txBody>
      </p:sp>
      <p:cxnSp>
        <p:nvCxnSpPr>
          <p:cNvPr id="31" name="Straight Arrow Connector 30"/>
          <p:cNvCxnSpPr>
            <a:stCxn id="30" idx="1"/>
          </p:cNvCxnSpPr>
          <p:nvPr/>
        </p:nvCxnSpPr>
        <p:spPr>
          <a:xfrm flipH="1">
            <a:off x="2267744" y="2611937"/>
            <a:ext cx="1368152" cy="4570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703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fr-BE" dirty="0" smtClean="0"/>
              <a:t>FRM4GHG </a:t>
            </a:r>
            <a:r>
              <a:rPr lang="fr-BE" dirty="0" err="1" smtClean="0"/>
              <a:t>campaign</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4"/>
          </p:nvPr>
        </p:nvSpPr>
        <p:spPr/>
        <p:txBody>
          <a:bodyPr/>
          <a:lstStyle/>
          <a:p>
            <a:fld id="{EF298673-E9AF-4ABA-81AE-CC1815AC2C9B}" type="slidenum">
              <a:rPr lang="nl-BE" smtClean="0"/>
              <a:pPr/>
              <a:t>2</a:t>
            </a:fld>
            <a:endParaRPr lang="nl-BE" dirty="0"/>
          </a:p>
        </p:txBody>
      </p:sp>
    </p:spTree>
    <p:extLst>
      <p:ext uri="{BB962C8B-B14F-4D97-AF65-F5344CB8AC3E}">
        <p14:creationId xmlns:p14="http://schemas.microsoft.com/office/powerpoint/2010/main" val="790710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064896" cy="534852"/>
          </a:xfrm>
        </p:spPr>
        <p:txBody>
          <a:bodyPr/>
          <a:lstStyle/>
          <a:p>
            <a:r>
              <a:rPr lang="nl-BE" sz="2400" b="1" dirty="0" err="1" smtClean="0">
                <a:solidFill>
                  <a:srgbClr val="FF0000"/>
                </a:solidFill>
              </a:rPr>
              <a:t>Conclusions</a:t>
            </a:r>
            <a:endParaRPr lang="nl-BE" sz="2400" b="1" dirty="0">
              <a:solidFill>
                <a:srgbClr val="FF0000"/>
              </a:solidFill>
            </a:endParaRPr>
          </a:p>
        </p:txBody>
      </p:sp>
      <p:sp>
        <p:nvSpPr>
          <p:cNvPr id="4" name="Slide Number Placeholder 3"/>
          <p:cNvSpPr>
            <a:spLocks noGrp="1"/>
          </p:cNvSpPr>
          <p:nvPr>
            <p:ph type="sldNum" sz="quarter" idx="4"/>
          </p:nvPr>
        </p:nvSpPr>
        <p:spPr/>
        <p:txBody>
          <a:bodyPr/>
          <a:lstStyle/>
          <a:p>
            <a:fld id="{EF298673-E9AF-4ABA-81AE-CC1815AC2C9B}" type="slidenum">
              <a:rPr lang="nl-BE" smtClean="0"/>
              <a:pPr/>
              <a:t>20</a:t>
            </a:fld>
            <a:endParaRPr lang="nl-BE" dirty="0"/>
          </a:p>
        </p:txBody>
      </p:sp>
      <p:sp>
        <p:nvSpPr>
          <p:cNvPr id="6" name="TextBox 5"/>
          <p:cNvSpPr txBox="1"/>
          <p:nvPr/>
        </p:nvSpPr>
        <p:spPr>
          <a:xfrm>
            <a:off x="0" y="764704"/>
            <a:ext cx="9144000" cy="5724644"/>
          </a:xfrm>
          <a:prstGeom prst="rect">
            <a:avLst/>
          </a:prstGeom>
          <a:noFill/>
        </p:spPr>
        <p:txBody>
          <a:bodyPr wrap="square" rtlCol="0">
            <a:spAutoFit/>
          </a:bodyPr>
          <a:lstStyle/>
          <a:p>
            <a:pPr marL="342900" indent="-342900">
              <a:buAutoNum type="arabicPeriod"/>
            </a:pPr>
            <a:r>
              <a:rPr lang="en-US" sz="1600" b="1" dirty="0" smtClean="0">
                <a:latin typeface="Gill Sans MT" panose="020B0502020104020203" pitchFamily="34" charset="0"/>
              </a:rPr>
              <a:t>Assessment of low-resolution TCCON-alternative instruments for CH4, CO </a:t>
            </a:r>
            <a:r>
              <a:rPr lang="en-US" sz="1600" b="1" dirty="0" smtClean="0">
                <a:solidFill>
                  <a:schemeClr val="bg2">
                    <a:lumMod val="60000"/>
                    <a:lumOff val="40000"/>
                  </a:schemeClr>
                </a:solidFill>
                <a:latin typeface="Gill Sans MT" panose="020B0502020104020203" pitchFamily="34" charset="0"/>
              </a:rPr>
              <a:t>– and CO2</a:t>
            </a:r>
          </a:p>
          <a:p>
            <a:pPr marL="452438" lvl="1" indent="-276225">
              <a:buFont typeface="Arial" panose="020B0604020202020204" pitchFamily="34" charset="0"/>
              <a:buChar char="•"/>
            </a:pPr>
            <a:r>
              <a:rPr lang="en-US" sz="1600" dirty="0">
                <a:latin typeface="Gill Sans MT" panose="020B0502020104020203" pitchFamily="34" charset="0"/>
              </a:rPr>
              <a:t>The CH4 and CO seasonal cycles are consistent between TCCON and other low-resolution datasets.</a:t>
            </a:r>
          </a:p>
          <a:p>
            <a:pPr marL="452438" lvl="1" indent="-276225">
              <a:buFont typeface="Arial" panose="020B0604020202020204" pitchFamily="34" charset="0"/>
              <a:buChar char="•"/>
            </a:pPr>
            <a:endParaRPr lang="en-US" sz="1600" dirty="0" smtClean="0">
              <a:latin typeface="Gill Sans MT" panose="020B0502020104020203" pitchFamily="34" charset="0"/>
            </a:endParaRPr>
          </a:p>
          <a:p>
            <a:pPr marL="452438" lvl="1" indent="-276225">
              <a:buFont typeface="Arial" panose="020B0604020202020204" pitchFamily="34" charset="0"/>
              <a:buChar char="•"/>
            </a:pPr>
            <a:r>
              <a:rPr lang="en-US" sz="1600" dirty="0" smtClean="0">
                <a:latin typeface="Gill Sans MT" panose="020B0502020104020203" pitchFamily="34" charset="0"/>
              </a:rPr>
              <a:t>We see a small bias in CH4 during spring due to the high difference between the prior relative to the true atmospheric state, the column averaging kernel at high solar zenith angles and the retrieval sensitivities.</a:t>
            </a:r>
          </a:p>
          <a:p>
            <a:pPr marL="452438" indent="-276225"/>
            <a:endParaRPr lang="en-US" sz="1600" dirty="0">
              <a:latin typeface="Gill Sans MT" panose="020B0502020104020203" pitchFamily="34" charset="0"/>
            </a:endParaRPr>
          </a:p>
          <a:p>
            <a:pPr marL="452438" lvl="1" indent="-276225">
              <a:buFont typeface="Arial" panose="020B0604020202020204" pitchFamily="34" charset="0"/>
              <a:buChar char="•"/>
            </a:pPr>
            <a:r>
              <a:rPr lang="en-US" sz="1600" dirty="0">
                <a:latin typeface="Gill Sans MT" panose="020B0502020104020203" pitchFamily="34" charset="0"/>
              </a:rPr>
              <a:t>The </a:t>
            </a:r>
            <a:r>
              <a:rPr lang="en-US" sz="1600" dirty="0" smtClean="0">
                <a:latin typeface="Gill Sans MT" panose="020B0502020104020203" pitchFamily="34" charset="0"/>
              </a:rPr>
              <a:t>differences </a:t>
            </a:r>
            <a:r>
              <a:rPr lang="en-US" sz="1600" dirty="0">
                <a:latin typeface="Gill Sans MT" panose="020B0502020104020203" pitchFamily="34" charset="0"/>
              </a:rPr>
              <a:t>seen in the CH4 </a:t>
            </a:r>
            <a:r>
              <a:rPr lang="en-US" sz="1600" dirty="0" err="1" smtClean="0">
                <a:latin typeface="Gill Sans MT" panose="020B0502020104020203" pitchFamily="34" charset="0"/>
              </a:rPr>
              <a:t>intercomparisons</a:t>
            </a:r>
            <a:r>
              <a:rPr lang="en-US" sz="1600" dirty="0" smtClean="0">
                <a:latin typeface="Gill Sans MT" panose="020B0502020104020203" pitchFamily="34" charset="0"/>
              </a:rPr>
              <a:t> including </a:t>
            </a:r>
            <a:r>
              <a:rPr lang="en-US" sz="1600" dirty="0">
                <a:latin typeface="Gill Sans MT" panose="020B0502020104020203" pitchFamily="34" charset="0"/>
              </a:rPr>
              <a:t>the HR125LR </a:t>
            </a:r>
            <a:r>
              <a:rPr lang="en-US" sz="1600" dirty="0" smtClean="0">
                <a:latin typeface="Gill Sans MT" panose="020B0502020104020203" pitchFamily="34" charset="0"/>
              </a:rPr>
              <a:t>data with </a:t>
            </a:r>
            <a:r>
              <a:rPr lang="en-US" sz="1600" dirty="0">
                <a:latin typeface="Gill Sans MT" panose="020B0502020104020203" pitchFamily="34" charset="0"/>
              </a:rPr>
              <a:t>respect to the </a:t>
            </a:r>
            <a:r>
              <a:rPr lang="en-US" sz="1600" dirty="0" smtClean="0">
                <a:latin typeface="Gill Sans MT" panose="020B0502020104020203" pitchFamily="34" charset="0"/>
              </a:rPr>
              <a:t>standard TCCON data highlight </a:t>
            </a:r>
            <a:r>
              <a:rPr lang="en-US" sz="1600" dirty="0">
                <a:latin typeface="Gill Sans MT" panose="020B0502020104020203" pitchFamily="34" charset="0"/>
              </a:rPr>
              <a:t>the impact of the different spectral resolutions. </a:t>
            </a:r>
            <a:endParaRPr lang="en-US" sz="1600" dirty="0" smtClean="0">
              <a:latin typeface="Gill Sans MT" panose="020B0502020104020203" pitchFamily="34" charset="0"/>
            </a:endParaRPr>
          </a:p>
          <a:p>
            <a:pPr marL="452438" lvl="1" indent="-276225">
              <a:buFont typeface="Arial" panose="020B0604020202020204" pitchFamily="34" charset="0"/>
              <a:buChar char="•"/>
            </a:pPr>
            <a:endParaRPr lang="en-US" sz="1600" dirty="0" smtClean="0">
              <a:latin typeface="Gill Sans MT" panose="020B0502020104020203" pitchFamily="34" charset="0"/>
            </a:endParaRPr>
          </a:p>
          <a:p>
            <a:pPr marL="452438" lvl="1" indent="-276225">
              <a:buFont typeface="Arial" panose="020B0604020202020204" pitchFamily="34" charset="0"/>
              <a:buChar char="•"/>
            </a:pPr>
            <a:r>
              <a:rPr lang="en-US" sz="1600" dirty="0" smtClean="0">
                <a:latin typeface="Gill Sans MT" panose="020B0502020104020203" pitchFamily="34" charset="0"/>
              </a:rPr>
              <a:t>The </a:t>
            </a:r>
            <a:r>
              <a:rPr lang="en-US" sz="1600" dirty="0">
                <a:latin typeface="Gill Sans MT" panose="020B0502020104020203" pitchFamily="34" charset="0"/>
              </a:rPr>
              <a:t>scatter of the </a:t>
            </a:r>
            <a:r>
              <a:rPr lang="en-US" sz="1600" dirty="0" smtClean="0">
                <a:latin typeface="Gill Sans MT" panose="020B0502020104020203" pitchFamily="34" charset="0"/>
              </a:rPr>
              <a:t>CH4 </a:t>
            </a:r>
            <a:r>
              <a:rPr lang="en-US" sz="1600" dirty="0" err="1" smtClean="0">
                <a:latin typeface="Gill Sans MT" panose="020B0502020104020203" pitchFamily="34" charset="0"/>
              </a:rPr>
              <a:t>intercomparison</a:t>
            </a:r>
            <a:r>
              <a:rPr lang="en-US" sz="1600" dirty="0" smtClean="0">
                <a:latin typeface="Gill Sans MT" panose="020B0502020104020203" pitchFamily="34" charset="0"/>
              </a:rPr>
              <a:t> </a:t>
            </a:r>
            <a:r>
              <a:rPr lang="en-US" sz="1600" dirty="0">
                <a:latin typeface="Gill Sans MT" panose="020B0502020104020203" pitchFamily="34" charset="0"/>
              </a:rPr>
              <a:t>results </a:t>
            </a:r>
            <a:r>
              <a:rPr lang="en-US" sz="1600" dirty="0" smtClean="0">
                <a:latin typeface="Gill Sans MT" panose="020B0502020104020203" pitchFamily="34" charset="0"/>
              </a:rPr>
              <a:t>are </a:t>
            </a:r>
            <a:r>
              <a:rPr lang="en-US" sz="1600" dirty="0">
                <a:latin typeface="Gill Sans MT" panose="020B0502020104020203" pitchFamily="34" charset="0"/>
              </a:rPr>
              <a:t>within the limit of the TCCON precision (0.3%) with a high correlation between the </a:t>
            </a:r>
            <a:r>
              <a:rPr lang="en-US" sz="1600" dirty="0" smtClean="0">
                <a:latin typeface="Gill Sans MT" panose="020B0502020104020203" pitchFamily="34" charset="0"/>
              </a:rPr>
              <a:t>low- and high-resolution </a:t>
            </a:r>
            <a:r>
              <a:rPr lang="en-US" sz="1600" dirty="0">
                <a:latin typeface="Gill Sans MT" panose="020B0502020104020203" pitchFamily="34" charset="0"/>
              </a:rPr>
              <a:t>datasets. The low-resolution instruments (except EM27/SUN) are not yet scaled to the WMO reference which is the reason for the bias. </a:t>
            </a:r>
          </a:p>
          <a:p>
            <a:endParaRPr lang="en-US" sz="1600" dirty="0">
              <a:latin typeface="Gill Sans MT" panose="020B0502020104020203" pitchFamily="34" charset="0"/>
            </a:endParaRPr>
          </a:p>
          <a:p>
            <a:pPr marL="400050" indent="-400050">
              <a:buAutoNum type="romanUcPeriod" startAt="2"/>
            </a:pPr>
            <a:r>
              <a:rPr lang="en-US" sz="1600" b="1" dirty="0" smtClean="0">
                <a:latin typeface="Gill Sans MT" panose="020B0502020104020203" pitchFamily="34" charset="0"/>
              </a:rPr>
              <a:t>Results of S-5P validation using low-resolution </a:t>
            </a:r>
            <a:r>
              <a:rPr lang="en-US" sz="1600" b="1" dirty="0">
                <a:latin typeface="Gill Sans MT" panose="020B0502020104020203" pitchFamily="34" charset="0"/>
              </a:rPr>
              <a:t>instruments </a:t>
            </a:r>
            <a:endParaRPr lang="en-US" sz="1600" b="1" dirty="0" smtClean="0">
              <a:latin typeface="Gill Sans MT" panose="020B0502020104020203" pitchFamily="34" charset="0"/>
            </a:endParaRPr>
          </a:p>
          <a:p>
            <a:pPr marL="452438" lvl="1" indent="-276225">
              <a:buFont typeface="Arial" panose="020B0604020202020204" pitchFamily="34" charset="0"/>
              <a:buChar char="•"/>
            </a:pPr>
            <a:r>
              <a:rPr lang="en-US" sz="1600" dirty="0" smtClean="0">
                <a:latin typeface="Gill Sans MT" panose="020B0502020104020203" pitchFamily="34" charset="0"/>
              </a:rPr>
              <a:t>The validation results for S-5P CH4 and CO show a scatter </a:t>
            </a:r>
            <a:r>
              <a:rPr lang="en-US" sz="1600" dirty="0">
                <a:latin typeface="Gill Sans MT" panose="020B0502020104020203" pitchFamily="34" charset="0"/>
              </a:rPr>
              <a:t>and correlation comparable to the results obtained with </a:t>
            </a:r>
            <a:r>
              <a:rPr lang="en-US" sz="1600" dirty="0" smtClean="0">
                <a:latin typeface="Gill Sans MT" panose="020B0502020104020203" pitchFamily="34" charset="0"/>
              </a:rPr>
              <a:t>TCCON</a:t>
            </a:r>
          </a:p>
          <a:p>
            <a:pPr marL="452438" lvl="1" indent="-276225">
              <a:buFont typeface="Arial" panose="020B0604020202020204" pitchFamily="34" charset="0"/>
              <a:buChar char="•"/>
            </a:pPr>
            <a:endParaRPr lang="en-US" sz="1600" dirty="0" smtClean="0">
              <a:latin typeface="Gill Sans MT" panose="020B0502020104020203" pitchFamily="34" charset="0"/>
            </a:endParaRPr>
          </a:p>
          <a:p>
            <a:pPr marL="452438" lvl="1" indent="-276225">
              <a:buFont typeface="Arial" panose="020B0604020202020204" pitchFamily="34" charset="0"/>
              <a:buChar char="•"/>
            </a:pPr>
            <a:r>
              <a:rPr lang="en-US" sz="1600" dirty="0">
                <a:latin typeface="Gill Sans MT" panose="020B0502020104020203" pitchFamily="34" charset="0"/>
              </a:rPr>
              <a:t>T</a:t>
            </a:r>
            <a:r>
              <a:rPr lang="fr-BE" sz="1600" dirty="0" err="1" smtClean="0">
                <a:latin typeface="Gill Sans MT" panose="020B0502020104020203" pitchFamily="34" charset="0"/>
              </a:rPr>
              <a:t>he</a:t>
            </a:r>
            <a:r>
              <a:rPr lang="fr-BE" sz="1600" dirty="0" smtClean="0">
                <a:latin typeface="Gill Sans MT" panose="020B0502020104020203" pitchFamily="34" charset="0"/>
              </a:rPr>
              <a:t> validation of the CO2 </a:t>
            </a:r>
            <a:r>
              <a:rPr lang="fr-BE" sz="1600" dirty="0" err="1" smtClean="0">
                <a:latin typeface="Gill Sans MT" panose="020B0502020104020203" pitchFamily="34" charset="0"/>
              </a:rPr>
              <a:t>product</a:t>
            </a:r>
            <a:r>
              <a:rPr lang="fr-BE" sz="1600" dirty="0" smtClean="0">
                <a:latin typeface="Gill Sans MT" panose="020B0502020104020203" pitchFamily="34" charset="0"/>
              </a:rPr>
              <a:t> </a:t>
            </a:r>
            <a:r>
              <a:rPr lang="fr-BE" sz="1600" dirty="0" err="1" smtClean="0">
                <a:latin typeface="Gill Sans MT" panose="020B0502020104020203" pitchFamily="34" charset="0"/>
              </a:rPr>
              <a:t>from</a:t>
            </a:r>
            <a:r>
              <a:rPr lang="fr-BE" sz="1600" dirty="0" smtClean="0">
                <a:latin typeface="Gill Sans MT" panose="020B0502020104020203" pitchFamily="34" charset="0"/>
              </a:rPr>
              <a:t> OCO-2 </a:t>
            </a:r>
            <a:r>
              <a:rPr lang="fr-BE" sz="1600" dirty="0" err="1" smtClean="0">
                <a:latin typeface="Gill Sans MT" panose="020B0502020104020203" pitchFamily="34" charset="0"/>
              </a:rPr>
              <a:t>using</a:t>
            </a:r>
            <a:r>
              <a:rPr lang="fr-BE" sz="1600" dirty="0" smtClean="0">
                <a:latin typeface="Gill Sans MT" panose="020B0502020104020203" pitchFamily="34" charset="0"/>
              </a:rPr>
              <a:t> the </a:t>
            </a:r>
            <a:r>
              <a:rPr lang="fr-BE" sz="1600" dirty="0" err="1" smtClean="0">
                <a:latin typeface="Gill Sans MT" panose="020B0502020104020203" pitchFamily="34" charset="0"/>
              </a:rPr>
              <a:t>low-resolution</a:t>
            </a:r>
            <a:r>
              <a:rPr lang="fr-BE" sz="1600" dirty="0" smtClean="0">
                <a:latin typeface="Gill Sans MT" panose="020B0502020104020203" pitchFamily="34" charset="0"/>
              </a:rPr>
              <a:t> instruments </a:t>
            </a:r>
            <a:r>
              <a:rPr lang="fr-BE" sz="1600" dirty="0" err="1" smtClean="0">
                <a:latin typeface="Gill Sans MT" panose="020B0502020104020203" pitchFamily="34" charset="0"/>
              </a:rPr>
              <a:t>is</a:t>
            </a:r>
            <a:r>
              <a:rPr lang="fr-BE" sz="1600" dirty="0" smtClean="0">
                <a:latin typeface="Gill Sans MT" panose="020B0502020104020203" pitchFamily="34" charset="0"/>
              </a:rPr>
              <a:t> in </a:t>
            </a:r>
            <a:r>
              <a:rPr lang="fr-BE" sz="1600" dirty="0" err="1" smtClean="0">
                <a:latin typeface="Gill Sans MT" panose="020B0502020104020203" pitchFamily="34" charset="0"/>
              </a:rPr>
              <a:t>progress</a:t>
            </a:r>
            <a:endParaRPr lang="en-US" sz="1600" dirty="0" smtClean="0">
              <a:latin typeface="Gill Sans MT" panose="020B0502020104020203" pitchFamily="34" charset="0"/>
            </a:endParaRPr>
          </a:p>
          <a:p>
            <a:endParaRPr lang="en-US" sz="1400" b="1" dirty="0">
              <a:latin typeface="Gill Sans MT" panose="020B0502020104020203" pitchFamily="34" charset="0"/>
            </a:endParaRPr>
          </a:p>
          <a:p>
            <a:r>
              <a:rPr lang="en-US" sz="1600" b="1" dirty="0" smtClean="0">
                <a:solidFill>
                  <a:srgbClr val="FF0000"/>
                </a:solidFill>
                <a:latin typeface="Gill Sans MT" panose="020B0502020104020203" pitchFamily="34" charset="0"/>
                <a:sym typeface="Symbol" panose="05050102010706020507" pitchFamily="18" charset="2"/>
              </a:rPr>
              <a:t></a:t>
            </a:r>
            <a:r>
              <a:rPr lang="en-US" sz="1600" b="1" dirty="0" smtClean="0">
                <a:solidFill>
                  <a:srgbClr val="FF0000"/>
                </a:solidFill>
                <a:latin typeface="Gill Sans MT" panose="020B0502020104020203" pitchFamily="34" charset="0"/>
                <a:sym typeface="Wingdings" panose="05000000000000000000" pitchFamily="2" charset="2"/>
              </a:rPr>
              <a:t> EM27/SUN (COCCON network instrument), </a:t>
            </a:r>
            <a:r>
              <a:rPr lang="en-US" sz="1600" b="1" dirty="0" err="1" smtClean="0">
                <a:solidFill>
                  <a:srgbClr val="FF0000"/>
                </a:solidFill>
                <a:latin typeface="Gill Sans MT" panose="020B0502020104020203" pitchFamily="34" charset="0"/>
                <a:sym typeface="Wingdings" panose="05000000000000000000" pitchFamily="2" charset="2"/>
              </a:rPr>
              <a:t>IRcube</a:t>
            </a:r>
            <a:r>
              <a:rPr lang="en-US" sz="1600" b="1" dirty="0" smtClean="0">
                <a:solidFill>
                  <a:srgbClr val="FF0000"/>
                </a:solidFill>
                <a:latin typeface="Gill Sans MT" panose="020B0502020104020203" pitchFamily="34" charset="0"/>
                <a:sym typeface="Wingdings" panose="05000000000000000000" pitchFamily="2" charset="2"/>
              </a:rPr>
              <a:t>,  and Vertex70 can complement the TCCON network, and can be considered suitable reference networks / instruments for the validation of S-5P CH4 and CO products.</a:t>
            </a:r>
            <a:endParaRPr lang="en-US" sz="1600" dirty="0" smtClean="0">
              <a:solidFill>
                <a:srgbClr val="FF0000"/>
              </a:solidFill>
              <a:latin typeface="Gill Sans MT" panose="020B0502020104020203" pitchFamily="34" charset="0"/>
            </a:endParaRPr>
          </a:p>
        </p:txBody>
      </p:sp>
    </p:spTree>
    <p:extLst>
      <p:ext uri="{BB962C8B-B14F-4D97-AF65-F5344CB8AC3E}">
        <p14:creationId xmlns:p14="http://schemas.microsoft.com/office/powerpoint/2010/main" val="1852867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400" dirty="0" smtClean="0"/>
              <a:t>Notes</a:t>
            </a:r>
            <a:endParaRPr lang="nl-BE" sz="2400" dirty="0"/>
          </a:p>
        </p:txBody>
      </p:sp>
      <p:sp>
        <p:nvSpPr>
          <p:cNvPr id="4" name="Slide Number Placeholder 3"/>
          <p:cNvSpPr>
            <a:spLocks noGrp="1"/>
          </p:cNvSpPr>
          <p:nvPr>
            <p:ph type="sldNum" sz="quarter" idx="4"/>
          </p:nvPr>
        </p:nvSpPr>
        <p:spPr/>
        <p:txBody>
          <a:bodyPr/>
          <a:lstStyle/>
          <a:p>
            <a:fld id="{EF298673-E9AF-4ABA-81AE-CC1815AC2C9B}" type="slidenum">
              <a:rPr lang="nl-BE" smtClean="0"/>
              <a:pPr/>
              <a:t>21</a:t>
            </a:fld>
            <a:endParaRPr lang="nl-BE" dirty="0"/>
          </a:p>
        </p:txBody>
      </p:sp>
      <p:sp>
        <p:nvSpPr>
          <p:cNvPr id="6" name="TextBox 5"/>
          <p:cNvSpPr txBox="1"/>
          <p:nvPr/>
        </p:nvSpPr>
        <p:spPr>
          <a:xfrm>
            <a:off x="0" y="836712"/>
            <a:ext cx="9144000" cy="2462213"/>
          </a:xfrm>
          <a:prstGeom prst="rect">
            <a:avLst/>
          </a:prstGeom>
          <a:noFill/>
        </p:spPr>
        <p:txBody>
          <a:bodyPr wrap="square" rtlCol="0">
            <a:spAutoFit/>
          </a:bodyPr>
          <a:lstStyle/>
          <a:p>
            <a:r>
              <a:rPr lang="en-US" sz="1400" b="1" dirty="0"/>
              <a:t>Disclaimer: </a:t>
            </a:r>
            <a:r>
              <a:rPr lang="en-US" sz="1400" dirty="0"/>
              <a:t>The presented work has been performed in the frame of the FRM4GHG </a:t>
            </a:r>
            <a:r>
              <a:rPr lang="en-US" sz="1400" dirty="0" smtClean="0"/>
              <a:t>project. Results </a:t>
            </a:r>
            <a:r>
              <a:rPr lang="en-US" sz="1400" dirty="0"/>
              <a:t>are based on preliminary (not fully calibrated/validated) </a:t>
            </a:r>
            <a:r>
              <a:rPr lang="en-US" sz="1400" dirty="0" smtClean="0"/>
              <a:t>Sentinel-5 Precursor </a:t>
            </a:r>
            <a:r>
              <a:rPr lang="en-US" sz="1400" dirty="0"/>
              <a:t>data that will still change</a:t>
            </a:r>
            <a:r>
              <a:rPr lang="en-US" sz="1400" dirty="0" smtClean="0"/>
              <a:t>.</a:t>
            </a:r>
          </a:p>
          <a:p>
            <a:endParaRPr lang="en-US" sz="1400" dirty="0"/>
          </a:p>
          <a:p>
            <a:r>
              <a:rPr lang="en-US" sz="1400" b="1" dirty="0"/>
              <a:t>Acknowledgements: </a:t>
            </a:r>
            <a:r>
              <a:rPr lang="en-US" sz="1400" dirty="0"/>
              <a:t>Sentinel-5 Precursor is a European Space Agency (ESA) mission on behalf of the </a:t>
            </a:r>
            <a:r>
              <a:rPr lang="en-US" sz="1400" dirty="0" smtClean="0"/>
              <a:t>European Commission </a:t>
            </a:r>
            <a:r>
              <a:rPr lang="en-US" sz="1400" dirty="0"/>
              <a:t>(EC). The TROPOMI payload is a joint development by ESA and the Netherlands Space Office (NSO). </a:t>
            </a:r>
            <a:r>
              <a:rPr lang="en-US" sz="1400" dirty="0" smtClean="0"/>
              <a:t>The Sentinel-5 </a:t>
            </a:r>
            <a:r>
              <a:rPr lang="en-US" sz="1400" dirty="0"/>
              <a:t>Precursor ground-segment development has been funded by ESA and with national contributions from </a:t>
            </a:r>
            <a:r>
              <a:rPr lang="en-US" sz="1400" dirty="0" smtClean="0"/>
              <a:t>The </a:t>
            </a:r>
            <a:r>
              <a:rPr lang="nl-BE" sz="1400" dirty="0" smtClean="0"/>
              <a:t>Netherlands</a:t>
            </a:r>
            <a:r>
              <a:rPr lang="nl-BE" sz="1400" dirty="0"/>
              <a:t>, Germany, and Belgium</a:t>
            </a:r>
            <a:r>
              <a:rPr lang="nl-BE" sz="1400" dirty="0" smtClean="0"/>
              <a:t>.</a:t>
            </a:r>
          </a:p>
          <a:p>
            <a:endParaRPr lang="nl-BE" sz="1400" dirty="0"/>
          </a:p>
          <a:p>
            <a:r>
              <a:rPr lang="en-US" sz="1400" dirty="0"/>
              <a:t>This </a:t>
            </a:r>
            <a:r>
              <a:rPr lang="en-US" sz="1400" dirty="0" smtClean="0"/>
              <a:t>validation </a:t>
            </a:r>
            <a:r>
              <a:rPr lang="en-US" sz="1400" dirty="0"/>
              <a:t>work has been </a:t>
            </a:r>
            <a:r>
              <a:rPr lang="en-US" sz="1400" dirty="0" smtClean="0"/>
              <a:t>performed within the FRM4GHG project which </a:t>
            </a:r>
            <a:r>
              <a:rPr lang="en-US" sz="1400" dirty="0"/>
              <a:t>received funding from the European Space Agency's FRM Programme under grant agreement no. ESA-IPL-POE-LG-cl-LE-2015-1129. </a:t>
            </a:r>
            <a:endParaRPr lang="en-US" sz="1400" dirty="0" smtClean="0"/>
          </a:p>
          <a:p>
            <a:endParaRPr lang="en-US" sz="1400" dirty="0"/>
          </a:p>
        </p:txBody>
      </p:sp>
    </p:spTree>
    <p:extLst>
      <p:ext uri="{BB962C8B-B14F-4D97-AF65-F5344CB8AC3E}">
        <p14:creationId xmlns:p14="http://schemas.microsoft.com/office/powerpoint/2010/main" val="1870410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764704"/>
            <a:ext cx="7452320" cy="5589240"/>
          </a:xfrm>
          <a:prstGeom prst="rect">
            <a:avLst/>
          </a:prstGeom>
        </p:spPr>
      </p:pic>
      <p:sp>
        <p:nvSpPr>
          <p:cNvPr id="2" name="Title 1"/>
          <p:cNvSpPr>
            <a:spLocks noGrp="1"/>
          </p:cNvSpPr>
          <p:nvPr>
            <p:ph type="title"/>
          </p:nvPr>
        </p:nvSpPr>
        <p:spPr/>
        <p:txBody>
          <a:bodyPr/>
          <a:lstStyle/>
          <a:p>
            <a:endParaRPr lang="nl-BE" sz="3000" dirty="0"/>
          </a:p>
        </p:txBody>
      </p:sp>
      <p:sp>
        <p:nvSpPr>
          <p:cNvPr id="3" name="Content Placeholder 2"/>
          <p:cNvSpPr>
            <a:spLocks noGrp="1"/>
          </p:cNvSpPr>
          <p:nvPr>
            <p:ph idx="1"/>
          </p:nvPr>
        </p:nvSpPr>
        <p:spPr>
          <a:xfrm>
            <a:off x="251520" y="2132856"/>
            <a:ext cx="8640960" cy="648072"/>
          </a:xfrm>
        </p:spPr>
        <p:txBody>
          <a:bodyPr/>
          <a:lstStyle/>
          <a:p>
            <a:pPr marL="0" indent="0" algn="ctr">
              <a:buNone/>
            </a:pPr>
            <a:r>
              <a:rPr lang="nl-BE" dirty="0" smtClean="0"/>
              <a:t>Thank you for your attention!</a:t>
            </a:r>
          </a:p>
        </p:txBody>
      </p:sp>
      <p:sp>
        <p:nvSpPr>
          <p:cNvPr id="4" name="Slide Number Placeholder 3"/>
          <p:cNvSpPr>
            <a:spLocks noGrp="1"/>
          </p:cNvSpPr>
          <p:nvPr>
            <p:ph type="sldNum" sz="quarter" idx="4"/>
          </p:nvPr>
        </p:nvSpPr>
        <p:spPr/>
        <p:txBody>
          <a:bodyPr/>
          <a:lstStyle/>
          <a:p>
            <a:fld id="{EF298673-E9AF-4ABA-81AE-CC1815AC2C9B}" type="slidenum">
              <a:rPr lang="nl-BE" smtClean="0"/>
              <a:pPr/>
              <a:t>22</a:t>
            </a:fld>
            <a:endParaRPr lang="nl-BE" dirty="0"/>
          </a:p>
        </p:txBody>
      </p:sp>
    </p:spTree>
    <p:extLst>
      <p:ext uri="{BB962C8B-B14F-4D97-AF65-F5344CB8AC3E}">
        <p14:creationId xmlns:p14="http://schemas.microsoft.com/office/powerpoint/2010/main" val="3160297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400" dirty="0"/>
              <a:t>FRM4GHG campaign</a:t>
            </a:r>
          </a:p>
        </p:txBody>
      </p:sp>
      <p:sp>
        <p:nvSpPr>
          <p:cNvPr id="4" name="Slide Number Placeholder 3"/>
          <p:cNvSpPr>
            <a:spLocks noGrp="1"/>
          </p:cNvSpPr>
          <p:nvPr>
            <p:ph type="sldNum" sz="quarter" idx="4"/>
          </p:nvPr>
        </p:nvSpPr>
        <p:spPr/>
        <p:txBody>
          <a:bodyPr/>
          <a:lstStyle/>
          <a:p>
            <a:fld id="{EF298673-E9AF-4ABA-81AE-CC1815AC2C9B}" type="slidenum">
              <a:rPr lang="nl-BE" smtClean="0"/>
              <a:pPr/>
              <a:t>3</a:t>
            </a:fld>
            <a:endParaRPr lang="nl-BE" dirty="0"/>
          </a:p>
        </p:txBody>
      </p:sp>
      <p:sp>
        <p:nvSpPr>
          <p:cNvPr id="6" name="TextBox 5"/>
          <p:cNvSpPr txBox="1"/>
          <p:nvPr/>
        </p:nvSpPr>
        <p:spPr>
          <a:xfrm>
            <a:off x="0" y="836712"/>
            <a:ext cx="9144000" cy="3293209"/>
          </a:xfrm>
          <a:prstGeom prst="rect">
            <a:avLst/>
          </a:prstGeom>
          <a:noFill/>
        </p:spPr>
        <p:txBody>
          <a:bodyPr wrap="square" rtlCol="0">
            <a:spAutoFit/>
          </a:bodyPr>
          <a:lstStyle/>
          <a:p>
            <a:r>
              <a:rPr lang="en-US" sz="1600" b="1" dirty="0" smtClean="0">
                <a:latin typeface="Gill Sans MT" panose="020B0502020104020203" pitchFamily="34" charset="0"/>
              </a:rPr>
              <a:t>Objective</a:t>
            </a:r>
            <a:r>
              <a:rPr lang="en-US" sz="1600" dirty="0" smtClean="0">
                <a:latin typeface="Gill Sans MT" panose="020B0502020104020203" pitchFamily="34" charset="0"/>
              </a:rPr>
              <a:t> – perform an intercomparison of simultaneously measured total column amounts of CO</a:t>
            </a:r>
            <a:r>
              <a:rPr lang="en-US" sz="1600" baseline="-25000" dirty="0" smtClean="0">
                <a:latin typeface="Gill Sans MT" panose="020B0502020104020203" pitchFamily="34" charset="0"/>
              </a:rPr>
              <a:t>2</a:t>
            </a:r>
            <a:r>
              <a:rPr lang="en-US" sz="1600" dirty="0" smtClean="0">
                <a:latin typeface="Gill Sans MT" panose="020B0502020104020203" pitchFamily="34" charset="0"/>
              </a:rPr>
              <a:t>, CH4 and CO using different </a:t>
            </a:r>
            <a:r>
              <a:rPr lang="en-US" sz="1600" u="sng" dirty="0" smtClean="0">
                <a:latin typeface="Gill Sans MT" panose="020B0502020104020203" pitchFamily="34" charset="0"/>
              </a:rPr>
              <a:t>portable low-cost spectrometric instruments </a:t>
            </a:r>
            <a:r>
              <a:rPr lang="en-US" sz="1600" dirty="0" smtClean="0">
                <a:latin typeface="Gill Sans MT" panose="020B0502020104020203" pitchFamily="34" charset="0"/>
              </a:rPr>
              <a:t>under different atmospheric conditions in comparison to the TCCON instrument.  Assess these instruments regarding their capability to </a:t>
            </a:r>
            <a:r>
              <a:rPr lang="en-US" sz="1600" u="sng" dirty="0" smtClean="0">
                <a:latin typeface="Gill Sans MT" panose="020B0502020104020203" pitchFamily="34" charset="0"/>
              </a:rPr>
              <a:t>complement the existing TCCON network</a:t>
            </a:r>
            <a:r>
              <a:rPr lang="en-US" sz="1600" dirty="0" smtClean="0">
                <a:latin typeface="Gill Sans MT" panose="020B0502020104020203" pitchFamily="34" charset="0"/>
              </a:rPr>
              <a:t>.</a:t>
            </a:r>
            <a:endParaRPr lang="en-US" sz="1600" dirty="0">
              <a:latin typeface="Gill Sans MT" panose="020B0502020104020203" pitchFamily="34" charset="0"/>
            </a:endParaRPr>
          </a:p>
          <a:p>
            <a:endParaRPr lang="en-US" sz="1600" dirty="0" smtClean="0">
              <a:latin typeface="Gill Sans MT" panose="020B0502020104020203" pitchFamily="34" charset="0"/>
            </a:endParaRPr>
          </a:p>
          <a:p>
            <a:r>
              <a:rPr lang="en-US" sz="1600" b="1" dirty="0" smtClean="0">
                <a:latin typeface="Gill Sans MT" panose="020B0502020104020203" pitchFamily="34" charset="0"/>
              </a:rPr>
              <a:t>Description</a:t>
            </a:r>
            <a:r>
              <a:rPr lang="en-US" sz="1600" dirty="0" smtClean="0">
                <a:latin typeface="Gill Sans MT" panose="020B0502020104020203" pitchFamily="34" charset="0"/>
              </a:rPr>
              <a:t> – perform side-by-side measurements using these low-resolution instruments next to a TCCON instrument. </a:t>
            </a:r>
          </a:p>
          <a:p>
            <a:endParaRPr lang="en-US" sz="1600" dirty="0" smtClean="0">
              <a:latin typeface="Gill Sans MT" panose="020B0502020104020203" pitchFamily="34" charset="0"/>
            </a:endParaRPr>
          </a:p>
          <a:p>
            <a:r>
              <a:rPr lang="en-US" sz="1600" b="1" dirty="0" smtClean="0">
                <a:latin typeface="Gill Sans MT" panose="020B0502020104020203" pitchFamily="34" charset="0"/>
              </a:rPr>
              <a:t>Location</a:t>
            </a:r>
            <a:r>
              <a:rPr lang="en-US" sz="1600" dirty="0" smtClean="0">
                <a:latin typeface="Gill Sans MT" panose="020B0502020104020203" pitchFamily="34" charset="0"/>
              </a:rPr>
              <a:t> – TCCON site at Sodankylä, Finland (67.37 N, 26.63 E, 188 m.a.s.l); possibility for </a:t>
            </a:r>
            <a:r>
              <a:rPr lang="en-US" sz="1600" dirty="0" err="1" smtClean="0">
                <a:latin typeface="Gill Sans MT" panose="020B0502020104020203" pitchFamily="34" charset="0"/>
              </a:rPr>
              <a:t>AirCore</a:t>
            </a:r>
            <a:r>
              <a:rPr lang="en-US" sz="1600" dirty="0" smtClean="0">
                <a:latin typeface="Gill Sans MT" panose="020B0502020104020203" pitchFamily="34" charset="0"/>
              </a:rPr>
              <a:t> launches at the site</a:t>
            </a:r>
          </a:p>
          <a:p>
            <a:endParaRPr lang="en-US" sz="1600" dirty="0" smtClean="0">
              <a:latin typeface="Gill Sans MT" panose="020B0502020104020203" pitchFamily="34" charset="0"/>
            </a:endParaRPr>
          </a:p>
          <a:p>
            <a:r>
              <a:rPr lang="en-US" sz="1600" b="1" dirty="0" smtClean="0">
                <a:latin typeface="Gill Sans MT" panose="020B0502020104020203" pitchFamily="34" charset="0"/>
              </a:rPr>
              <a:t>Duration</a:t>
            </a:r>
            <a:r>
              <a:rPr lang="en-US" sz="1600" dirty="0" smtClean="0">
                <a:latin typeface="Gill Sans MT" panose="020B0502020104020203" pitchFamily="34" charset="0"/>
              </a:rPr>
              <a:t> – 2017 – 2019 (direct solar absorption measurements during spring-summer-autumn </a:t>
            </a:r>
            <a:r>
              <a:rPr lang="en-US" sz="1600" dirty="0">
                <a:latin typeface="Gill Sans MT" panose="020B0502020104020203" pitchFamily="34" charset="0"/>
              </a:rPr>
              <a:t>period (</a:t>
            </a:r>
            <a:r>
              <a:rPr lang="en-US" sz="1600" dirty="0" smtClean="0">
                <a:latin typeface="Gill Sans MT" panose="020B0502020104020203" pitchFamily="34" charset="0"/>
              </a:rPr>
              <a:t>clear-sky conditions)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3" y="3429000"/>
            <a:ext cx="9142512" cy="2883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29393" y="5263496"/>
            <a:ext cx="9125296" cy="360040"/>
          </a:xfrm>
          <a:prstGeom prst="roundRect">
            <a:avLst/>
          </a:prstGeom>
          <a:solidFill>
            <a:schemeClr val="bg2">
              <a:lumMod val="40000"/>
              <a:lumOff val="60000"/>
              <a:alpha val="51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6732240" y="4293096"/>
            <a:ext cx="288032" cy="0"/>
          </a:xfrm>
          <a:prstGeom prst="straightConnector1">
            <a:avLst/>
          </a:prstGeom>
          <a:ln>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753671" y="4870868"/>
            <a:ext cx="288032" cy="0"/>
          </a:xfrm>
          <a:prstGeom prst="straightConnector1">
            <a:avLst/>
          </a:prstGeom>
          <a:ln>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732240" y="5157192"/>
            <a:ext cx="288032" cy="0"/>
          </a:xfrm>
          <a:prstGeom prst="straightConnector1">
            <a:avLst/>
          </a:prstGeom>
          <a:ln>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2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400" dirty="0" smtClean="0"/>
              <a:t>3 instruments vs TCCON – </a:t>
            </a:r>
            <a:r>
              <a:rPr lang="nl-BE" sz="2400" dirty="0" smtClean="0">
                <a:solidFill>
                  <a:srgbClr val="FF0000"/>
                </a:solidFill>
              </a:rPr>
              <a:t>XCH4</a:t>
            </a:r>
            <a:endParaRPr lang="nl-BE" sz="2400" dirty="0">
              <a:solidFill>
                <a:srgbClr val="FF0000"/>
              </a:solidFill>
            </a:endParaRPr>
          </a:p>
        </p:txBody>
      </p:sp>
      <p:sp>
        <p:nvSpPr>
          <p:cNvPr id="4" name="Slide Number Placeholder 3"/>
          <p:cNvSpPr>
            <a:spLocks noGrp="1"/>
          </p:cNvSpPr>
          <p:nvPr>
            <p:ph type="sldNum" sz="quarter" idx="4"/>
          </p:nvPr>
        </p:nvSpPr>
        <p:spPr/>
        <p:txBody>
          <a:bodyPr/>
          <a:lstStyle/>
          <a:p>
            <a:fld id="{EF298673-E9AF-4ABA-81AE-CC1815AC2C9B}" type="slidenum">
              <a:rPr lang="nl-BE" smtClean="0"/>
              <a:pPr/>
              <a:t>4</a:t>
            </a:fld>
            <a:endParaRPr lang="nl-BE"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9000"/>
            <a:ext cx="9144000" cy="5080000"/>
          </a:xfrm>
          <a:prstGeom prst="rect">
            <a:avLst/>
          </a:prstGeom>
        </p:spPr>
      </p:pic>
      <p:sp>
        <p:nvSpPr>
          <p:cNvPr id="3" name="Oval 2"/>
          <p:cNvSpPr/>
          <p:nvPr/>
        </p:nvSpPr>
        <p:spPr>
          <a:xfrm>
            <a:off x="395536" y="1011524"/>
            <a:ext cx="1152128" cy="52565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79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400" dirty="0" smtClean="0"/>
              <a:t>HR125LR vs TCCON – XCH4</a:t>
            </a:r>
            <a:endParaRPr lang="nl-BE" sz="2400" dirty="0"/>
          </a:p>
        </p:txBody>
      </p:sp>
      <p:sp>
        <p:nvSpPr>
          <p:cNvPr id="4" name="Slide Number Placeholder 3"/>
          <p:cNvSpPr>
            <a:spLocks noGrp="1"/>
          </p:cNvSpPr>
          <p:nvPr>
            <p:ph type="sldNum" sz="quarter" idx="4"/>
          </p:nvPr>
        </p:nvSpPr>
        <p:spPr/>
        <p:txBody>
          <a:bodyPr/>
          <a:lstStyle/>
          <a:p>
            <a:fld id="{EF298673-E9AF-4ABA-81AE-CC1815AC2C9B}" type="slidenum">
              <a:rPr lang="nl-BE" smtClean="0"/>
              <a:pPr/>
              <a:t>5</a:t>
            </a:fld>
            <a:endParaRPr lang="nl-BE"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9000"/>
            <a:ext cx="9144000" cy="5080000"/>
          </a:xfrm>
          <a:prstGeom prst="rect">
            <a:avLst/>
          </a:prstGeom>
        </p:spPr>
      </p:pic>
      <p:sp>
        <p:nvSpPr>
          <p:cNvPr id="5" name="Oval 4"/>
          <p:cNvSpPr/>
          <p:nvPr/>
        </p:nvSpPr>
        <p:spPr>
          <a:xfrm>
            <a:off x="395536" y="1011524"/>
            <a:ext cx="1152128" cy="52565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69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400" dirty="0" smtClean="0"/>
              <a:t>Correlation – XCH4</a:t>
            </a:r>
            <a:endParaRPr lang="nl-BE" sz="2400" dirty="0"/>
          </a:p>
        </p:txBody>
      </p:sp>
      <p:sp>
        <p:nvSpPr>
          <p:cNvPr id="4" name="Slide Number Placeholder 3"/>
          <p:cNvSpPr>
            <a:spLocks noGrp="1"/>
          </p:cNvSpPr>
          <p:nvPr>
            <p:ph type="sldNum" sz="quarter" idx="4"/>
          </p:nvPr>
        </p:nvSpPr>
        <p:spPr/>
        <p:txBody>
          <a:bodyPr/>
          <a:lstStyle/>
          <a:p>
            <a:fld id="{EF298673-E9AF-4ABA-81AE-CC1815AC2C9B}" type="slidenum">
              <a:rPr lang="nl-BE" smtClean="0"/>
              <a:pPr/>
              <a:t>6</a:t>
            </a:fld>
            <a:endParaRPr lang="nl-BE" dirty="0"/>
          </a:p>
        </p:txBody>
      </p:sp>
      <p:sp>
        <p:nvSpPr>
          <p:cNvPr id="7" name="TextBox 6"/>
          <p:cNvSpPr txBox="1"/>
          <p:nvPr/>
        </p:nvSpPr>
        <p:spPr>
          <a:xfrm>
            <a:off x="467544" y="4293096"/>
            <a:ext cx="2315002" cy="307777"/>
          </a:xfrm>
          <a:prstGeom prst="rect">
            <a:avLst/>
          </a:prstGeom>
          <a:noFill/>
        </p:spPr>
        <p:txBody>
          <a:bodyPr wrap="square" rtlCol="0">
            <a:spAutoFit/>
          </a:bodyPr>
          <a:lstStyle/>
          <a:p>
            <a:r>
              <a:rPr lang="en-US" sz="1400" dirty="0" smtClean="0">
                <a:latin typeface="Gill Sans MT" panose="020B0502020104020203" pitchFamily="34" charset="0"/>
              </a:rPr>
              <a:t>All instruments vs TCCON</a:t>
            </a:r>
            <a:endParaRPr lang="en-US" sz="1400" dirty="0">
              <a:latin typeface="Gill Sans MT" panose="020B0502020104020203" pitchFamily="34" charset="0"/>
            </a:endParaRPr>
          </a:p>
        </p:txBody>
      </p:sp>
      <p:sp>
        <p:nvSpPr>
          <p:cNvPr id="8" name="TextBox 7"/>
          <p:cNvSpPr txBox="1"/>
          <p:nvPr/>
        </p:nvSpPr>
        <p:spPr>
          <a:xfrm>
            <a:off x="6289446" y="4293096"/>
            <a:ext cx="2315002" cy="307777"/>
          </a:xfrm>
          <a:prstGeom prst="rect">
            <a:avLst/>
          </a:prstGeom>
          <a:noFill/>
        </p:spPr>
        <p:txBody>
          <a:bodyPr wrap="square" rtlCol="0">
            <a:spAutoFit/>
          </a:bodyPr>
          <a:lstStyle/>
          <a:p>
            <a:r>
              <a:rPr lang="en-US" sz="1400" dirty="0" smtClean="0">
                <a:latin typeface="Gill Sans MT" panose="020B0502020104020203" pitchFamily="34" charset="0"/>
              </a:rPr>
              <a:t>All instruments vs HR125LR</a:t>
            </a:r>
            <a:endParaRPr lang="en-US" sz="1400" dirty="0">
              <a:latin typeface="Gill Sans MT" panose="020B0502020104020203" pitchFamily="34" charset="0"/>
            </a:endParaRPr>
          </a:p>
        </p:txBody>
      </p:sp>
      <p:sp>
        <p:nvSpPr>
          <p:cNvPr id="11" name="TextBox 10"/>
          <p:cNvSpPr txBox="1"/>
          <p:nvPr/>
        </p:nvSpPr>
        <p:spPr>
          <a:xfrm>
            <a:off x="1187624" y="5857527"/>
            <a:ext cx="2315002" cy="307777"/>
          </a:xfrm>
          <a:prstGeom prst="rect">
            <a:avLst/>
          </a:prstGeom>
          <a:noFill/>
        </p:spPr>
        <p:txBody>
          <a:bodyPr wrap="square" rtlCol="0">
            <a:spAutoFit/>
          </a:bodyPr>
          <a:lstStyle/>
          <a:p>
            <a:r>
              <a:rPr lang="en-US" sz="1400" dirty="0" smtClean="0">
                <a:latin typeface="Gill Sans MT" panose="020B0502020104020203" pitchFamily="34" charset="0"/>
              </a:rPr>
              <a:t>HR125LR vs TCCON</a:t>
            </a:r>
            <a:endParaRPr lang="en-US" sz="1400" dirty="0">
              <a:latin typeface="Gill Sans MT" panose="020B0502020104020203"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2" y="764704"/>
            <a:ext cx="3527296" cy="352729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4193704"/>
            <a:ext cx="2232248" cy="2232248"/>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9504" y="764704"/>
            <a:ext cx="3429000" cy="3429000"/>
          </a:xfrm>
          <a:prstGeom prst="rect">
            <a:avLst/>
          </a:prstGeom>
        </p:spPr>
      </p:pic>
      <p:sp>
        <p:nvSpPr>
          <p:cNvPr id="5" name="Rectangle 4"/>
          <p:cNvSpPr/>
          <p:nvPr/>
        </p:nvSpPr>
        <p:spPr>
          <a:xfrm>
            <a:off x="0" y="764704"/>
            <a:ext cx="1763688" cy="1728192"/>
          </a:xfrm>
          <a:prstGeom prst="rect">
            <a:avLst/>
          </a:prstGeom>
          <a:solidFill>
            <a:schemeClr val="bg2">
              <a:lumMod val="20000"/>
              <a:lumOff val="80000"/>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617831" y="751012"/>
            <a:ext cx="1763688" cy="1728192"/>
          </a:xfrm>
          <a:prstGeom prst="rect">
            <a:avLst/>
          </a:prstGeom>
          <a:solidFill>
            <a:schemeClr val="bg2">
              <a:lumMod val="20000"/>
              <a:lumOff val="80000"/>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995936" y="908720"/>
            <a:ext cx="1296144" cy="369332"/>
          </a:xfrm>
          <a:prstGeom prst="rect">
            <a:avLst/>
          </a:prstGeom>
          <a:noFill/>
        </p:spPr>
        <p:txBody>
          <a:bodyPr wrap="square" rtlCol="0">
            <a:spAutoFit/>
          </a:bodyPr>
          <a:lstStyle/>
          <a:p>
            <a:r>
              <a:rPr lang="fr-BE" dirty="0"/>
              <a:t>V</a:t>
            </a:r>
            <a:r>
              <a:rPr lang="fr-BE" dirty="0" smtClean="0"/>
              <a:t>ertex70</a:t>
            </a:r>
            <a:endParaRPr lang="en-US" dirty="0"/>
          </a:p>
        </p:txBody>
      </p:sp>
      <p:sp>
        <p:nvSpPr>
          <p:cNvPr id="16" name="TextBox 15"/>
          <p:cNvSpPr txBox="1"/>
          <p:nvPr/>
        </p:nvSpPr>
        <p:spPr>
          <a:xfrm>
            <a:off x="3491880" y="2613366"/>
            <a:ext cx="2485002" cy="369332"/>
          </a:xfrm>
          <a:prstGeom prst="rect">
            <a:avLst/>
          </a:prstGeom>
          <a:noFill/>
        </p:spPr>
        <p:txBody>
          <a:bodyPr wrap="square" rtlCol="0">
            <a:spAutoFit/>
          </a:bodyPr>
          <a:lstStyle/>
          <a:p>
            <a:r>
              <a:rPr lang="fr-BE" dirty="0" err="1" smtClean="0"/>
              <a:t>IRcube</a:t>
            </a:r>
            <a:r>
              <a:rPr lang="fr-BE" dirty="0" smtClean="0"/>
              <a:t> – EM27/SUN</a:t>
            </a:r>
            <a:endParaRPr lang="en-US" dirty="0"/>
          </a:p>
        </p:txBody>
      </p:sp>
    </p:spTree>
    <p:extLst>
      <p:ext uri="{BB962C8B-B14F-4D97-AF65-F5344CB8AC3E}">
        <p14:creationId xmlns:p14="http://schemas.microsoft.com/office/powerpoint/2010/main" val="3963383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400" dirty="0" smtClean="0"/>
              <a:t>EM27SUN, VERTEX70 vs TCCON – </a:t>
            </a:r>
            <a:r>
              <a:rPr lang="nl-BE" sz="2400" dirty="0" smtClean="0">
                <a:solidFill>
                  <a:srgbClr val="FF0000"/>
                </a:solidFill>
              </a:rPr>
              <a:t>XCO</a:t>
            </a:r>
            <a:endParaRPr lang="nl-BE" sz="2400" dirty="0">
              <a:solidFill>
                <a:srgbClr val="FF0000"/>
              </a:solidFill>
            </a:endParaRPr>
          </a:p>
        </p:txBody>
      </p:sp>
      <p:sp>
        <p:nvSpPr>
          <p:cNvPr id="4" name="Slide Number Placeholder 3"/>
          <p:cNvSpPr>
            <a:spLocks noGrp="1"/>
          </p:cNvSpPr>
          <p:nvPr>
            <p:ph type="sldNum" sz="quarter" idx="4"/>
          </p:nvPr>
        </p:nvSpPr>
        <p:spPr/>
        <p:txBody>
          <a:bodyPr/>
          <a:lstStyle/>
          <a:p>
            <a:fld id="{EF298673-E9AF-4ABA-81AE-CC1815AC2C9B}" type="slidenum">
              <a:rPr lang="nl-BE" smtClean="0"/>
              <a:pPr/>
              <a:t>7</a:t>
            </a:fld>
            <a:endParaRPr lang="nl-BE"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9000"/>
            <a:ext cx="9144000" cy="5080000"/>
          </a:xfrm>
          <a:prstGeom prst="rect">
            <a:avLst/>
          </a:prstGeom>
        </p:spPr>
      </p:pic>
    </p:spTree>
    <p:extLst>
      <p:ext uri="{BB962C8B-B14F-4D97-AF65-F5344CB8AC3E}">
        <p14:creationId xmlns:p14="http://schemas.microsoft.com/office/powerpoint/2010/main" val="2247924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400" dirty="0" smtClean="0"/>
              <a:t>HR125LR vs TCCON – XCO</a:t>
            </a:r>
            <a:endParaRPr lang="nl-BE" sz="2400" dirty="0"/>
          </a:p>
        </p:txBody>
      </p:sp>
      <p:sp>
        <p:nvSpPr>
          <p:cNvPr id="4" name="Slide Number Placeholder 3"/>
          <p:cNvSpPr>
            <a:spLocks noGrp="1"/>
          </p:cNvSpPr>
          <p:nvPr>
            <p:ph type="sldNum" sz="quarter" idx="4"/>
          </p:nvPr>
        </p:nvSpPr>
        <p:spPr/>
        <p:txBody>
          <a:bodyPr/>
          <a:lstStyle/>
          <a:p>
            <a:fld id="{EF298673-E9AF-4ABA-81AE-CC1815AC2C9B}" type="slidenum">
              <a:rPr lang="nl-BE" smtClean="0"/>
              <a:pPr/>
              <a:t>8</a:t>
            </a:fld>
            <a:endParaRPr lang="nl-BE"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9000"/>
            <a:ext cx="9144000" cy="5080000"/>
          </a:xfrm>
          <a:prstGeom prst="rect">
            <a:avLst/>
          </a:prstGeom>
        </p:spPr>
      </p:pic>
    </p:spTree>
    <p:extLst>
      <p:ext uri="{BB962C8B-B14F-4D97-AF65-F5344CB8AC3E}">
        <p14:creationId xmlns:p14="http://schemas.microsoft.com/office/powerpoint/2010/main" val="1559998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400" dirty="0" smtClean="0"/>
              <a:t>Correlation – XCO</a:t>
            </a:r>
            <a:endParaRPr lang="nl-BE" sz="2400" dirty="0"/>
          </a:p>
        </p:txBody>
      </p:sp>
      <p:sp>
        <p:nvSpPr>
          <p:cNvPr id="4" name="Slide Number Placeholder 3"/>
          <p:cNvSpPr>
            <a:spLocks noGrp="1"/>
          </p:cNvSpPr>
          <p:nvPr>
            <p:ph type="sldNum" sz="quarter" idx="4"/>
          </p:nvPr>
        </p:nvSpPr>
        <p:spPr/>
        <p:txBody>
          <a:bodyPr/>
          <a:lstStyle/>
          <a:p>
            <a:fld id="{EF298673-E9AF-4ABA-81AE-CC1815AC2C9B}" type="slidenum">
              <a:rPr lang="nl-BE" smtClean="0"/>
              <a:pPr/>
              <a:t>9</a:t>
            </a:fld>
            <a:endParaRPr lang="nl-BE" dirty="0"/>
          </a:p>
        </p:txBody>
      </p:sp>
      <p:sp>
        <p:nvSpPr>
          <p:cNvPr id="7" name="TextBox 6"/>
          <p:cNvSpPr txBox="1"/>
          <p:nvPr/>
        </p:nvSpPr>
        <p:spPr>
          <a:xfrm>
            <a:off x="467544" y="4293096"/>
            <a:ext cx="2315002" cy="307777"/>
          </a:xfrm>
          <a:prstGeom prst="rect">
            <a:avLst/>
          </a:prstGeom>
          <a:noFill/>
        </p:spPr>
        <p:txBody>
          <a:bodyPr wrap="square" rtlCol="0">
            <a:spAutoFit/>
          </a:bodyPr>
          <a:lstStyle/>
          <a:p>
            <a:r>
              <a:rPr lang="en-US" sz="1400" dirty="0" smtClean="0">
                <a:latin typeface="Gill Sans MT" panose="020B0502020104020203" pitchFamily="34" charset="0"/>
              </a:rPr>
              <a:t>All instruments vs TCCON</a:t>
            </a:r>
            <a:endParaRPr lang="en-US" sz="1400" dirty="0">
              <a:latin typeface="Gill Sans MT" panose="020B0502020104020203" pitchFamily="34" charset="0"/>
            </a:endParaRPr>
          </a:p>
        </p:txBody>
      </p:sp>
      <p:sp>
        <p:nvSpPr>
          <p:cNvPr id="8" name="TextBox 7"/>
          <p:cNvSpPr txBox="1"/>
          <p:nvPr/>
        </p:nvSpPr>
        <p:spPr>
          <a:xfrm>
            <a:off x="6289446" y="4293096"/>
            <a:ext cx="2315002" cy="307777"/>
          </a:xfrm>
          <a:prstGeom prst="rect">
            <a:avLst/>
          </a:prstGeom>
          <a:noFill/>
        </p:spPr>
        <p:txBody>
          <a:bodyPr wrap="square" rtlCol="0">
            <a:spAutoFit/>
          </a:bodyPr>
          <a:lstStyle/>
          <a:p>
            <a:r>
              <a:rPr lang="en-US" sz="1400" dirty="0" smtClean="0">
                <a:latin typeface="Gill Sans MT" panose="020B0502020104020203" pitchFamily="34" charset="0"/>
              </a:rPr>
              <a:t>All instruments vs HR125LR</a:t>
            </a:r>
            <a:endParaRPr lang="en-US" sz="1400" dirty="0">
              <a:latin typeface="Gill Sans MT" panose="020B0502020104020203" pitchFamily="34" charset="0"/>
            </a:endParaRPr>
          </a:p>
        </p:txBody>
      </p:sp>
      <p:sp>
        <p:nvSpPr>
          <p:cNvPr id="11" name="TextBox 10"/>
          <p:cNvSpPr txBox="1"/>
          <p:nvPr/>
        </p:nvSpPr>
        <p:spPr>
          <a:xfrm>
            <a:off x="1187624" y="5857527"/>
            <a:ext cx="2315002" cy="307777"/>
          </a:xfrm>
          <a:prstGeom prst="rect">
            <a:avLst/>
          </a:prstGeom>
          <a:noFill/>
        </p:spPr>
        <p:txBody>
          <a:bodyPr wrap="square" rtlCol="0">
            <a:spAutoFit/>
          </a:bodyPr>
          <a:lstStyle/>
          <a:p>
            <a:r>
              <a:rPr lang="en-US" sz="1400" dirty="0" smtClean="0">
                <a:latin typeface="Gill Sans MT" panose="020B0502020104020203" pitchFamily="34" charset="0"/>
              </a:rPr>
              <a:t>HR125LR vs TCCON</a:t>
            </a:r>
            <a:endParaRPr lang="en-US" sz="1400" dirty="0">
              <a:latin typeface="Gill Sans MT" panose="020B0502020104020203"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48384" r="1"/>
          <a:stretch/>
        </p:blipFill>
        <p:spPr>
          <a:xfrm>
            <a:off x="1689463" y="760189"/>
            <a:ext cx="1764400" cy="341836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1536" y="4077072"/>
            <a:ext cx="2348880" cy="2348880"/>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48212"/>
          <a:stretch/>
        </p:blipFill>
        <p:spPr>
          <a:xfrm>
            <a:off x="7369969" y="773881"/>
            <a:ext cx="1738535" cy="3356992"/>
          </a:xfrm>
          <a:prstGeom prst="rect">
            <a:avLst/>
          </a:prstGeom>
        </p:spPr>
      </p:pic>
      <p:sp>
        <p:nvSpPr>
          <p:cNvPr id="3" name="TextBox 2"/>
          <p:cNvSpPr txBox="1"/>
          <p:nvPr/>
        </p:nvSpPr>
        <p:spPr>
          <a:xfrm>
            <a:off x="4572000" y="1052736"/>
            <a:ext cx="1296144" cy="369332"/>
          </a:xfrm>
          <a:prstGeom prst="rect">
            <a:avLst/>
          </a:prstGeom>
          <a:noFill/>
        </p:spPr>
        <p:txBody>
          <a:bodyPr wrap="square" rtlCol="0">
            <a:spAutoFit/>
          </a:bodyPr>
          <a:lstStyle/>
          <a:p>
            <a:r>
              <a:rPr lang="fr-BE" dirty="0"/>
              <a:t>V</a:t>
            </a:r>
            <a:r>
              <a:rPr lang="fr-BE" dirty="0" smtClean="0"/>
              <a:t>ertex70</a:t>
            </a:r>
            <a:endParaRPr lang="en-US" dirty="0"/>
          </a:p>
        </p:txBody>
      </p:sp>
      <p:sp>
        <p:nvSpPr>
          <p:cNvPr id="12" name="TextBox 11"/>
          <p:cNvSpPr txBox="1"/>
          <p:nvPr/>
        </p:nvSpPr>
        <p:spPr>
          <a:xfrm>
            <a:off x="4615976" y="2469372"/>
            <a:ext cx="1612207" cy="369332"/>
          </a:xfrm>
          <a:prstGeom prst="rect">
            <a:avLst/>
          </a:prstGeom>
          <a:noFill/>
        </p:spPr>
        <p:txBody>
          <a:bodyPr wrap="square" rtlCol="0">
            <a:spAutoFit/>
          </a:bodyPr>
          <a:lstStyle/>
          <a:p>
            <a:r>
              <a:rPr lang="fr-BE" dirty="0" smtClean="0"/>
              <a:t>EM27/SUN</a:t>
            </a:r>
            <a:endParaRPr lang="en-US" dirty="0"/>
          </a:p>
        </p:txBody>
      </p:sp>
    </p:spTree>
    <p:extLst>
      <p:ext uri="{BB962C8B-B14F-4D97-AF65-F5344CB8AC3E}">
        <p14:creationId xmlns:p14="http://schemas.microsoft.com/office/powerpoint/2010/main" val="4037457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10328</TotalTime>
  <Words>1657</Words>
  <Application>Microsoft Office PowerPoint</Application>
  <PresentationFormat>On-screen Show (4:3)</PresentationFormat>
  <Paragraphs>227</Paragraphs>
  <Slides>22</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Gill Sans MT</vt:lpstr>
      <vt:lpstr>Segoe UI Light</vt:lpstr>
      <vt:lpstr>Symbol</vt:lpstr>
      <vt:lpstr>Verdana</vt:lpstr>
      <vt:lpstr>Wingdings</vt:lpstr>
      <vt:lpstr>Default Design</vt:lpstr>
      <vt:lpstr>Findings from the 2-years ESA – Fiducial Reference Measurements for Ground-Based Infrared Greenhouse Gas Observations (FRM4GHG) project and relevance for S-5P validation</vt:lpstr>
      <vt:lpstr>FRM4GHG campaign</vt:lpstr>
      <vt:lpstr>FRM4GHG campaign</vt:lpstr>
      <vt:lpstr>3 instruments vs TCCON – XCH4</vt:lpstr>
      <vt:lpstr>HR125LR vs TCCON – XCH4</vt:lpstr>
      <vt:lpstr>Correlation – XCH4</vt:lpstr>
      <vt:lpstr>EM27SUN, VERTEX70 vs TCCON – XCO</vt:lpstr>
      <vt:lpstr>HR125LR vs TCCON – XCO</vt:lpstr>
      <vt:lpstr>Correlation – XCO</vt:lpstr>
      <vt:lpstr>Statistics of inter-comparison – 2018 &amp; 2017</vt:lpstr>
      <vt:lpstr>FRM4GHG-data for S-5P validation</vt:lpstr>
      <vt:lpstr>Coincidence criteria for S-5P validation study</vt:lpstr>
      <vt:lpstr>S5P-CH4 bias corrected product vs EM27/SUN              (COCCON network instrument)</vt:lpstr>
      <vt:lpstr>S5P-CH4 bias corrected product vs IRcube </vt:lpstr>
      <vt:lpstr>S5P-CH4 bias corrected product vs VERTEX70</vt:lpstr>
      <vt:lpstr>S5P-CH4 bias corrected product vs HR125LR</vt:lpstr>
      <vt:lpstr>S5P-CO validation results using EM27/SUN              (COCCON network instrument)</vt:lpstr>
      <vt:lpstr>S5P-CO validation results using VERTEX70</vt:lpstr>
      <vt:lpstr>S5P-CO validation results using HR125LR</vt:lpstr>
      <vt:lpstr>Conclusions</vt:lpstr>
      <vt:lpstr>Notes</vt:lpstr>
      <vt:lpstr>PowerPoint Presentation</vt:lpstr>
    </vt:vector>
  </TitlesOfParts>
  <Company>B.usoc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stephief</dc:creator>
  <cp:lastModifiedBy>martine@aeronomie.oma.be</cp:lastModifiedBy>
  <cp:revision>656</cp:revision>
  <dcterms:created xsi:type="dcterms:W3CDTF">2006-01-12T10:53:51Z</dcterms:created>
  <dcterms:modified xsi:type="dcterms:W3CDTF">2019-04-10T14:14:08Z</dcterms:modified>
</cp:coreProperties>
</file>