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61" r:id="rId3"/>
    <p:sldId id="262" r:id="rId4"/>
    <p:sldId id="263" r:id="rId5"/>
    <p:sldId id="264" r:id="rId6"/>
    <p:sldId id="271" r:id="rId7"/>
    <p:sldId id="270" r:id="rId8"/>
    <p:sldId id="276" r:id="rId9"/>
    <p:sldId id="272" r:id="rId10"/>
    <p:sldId id="274" r:id="rId11"/>
    <p:sldId id="273" r:id="rId12"/>
    <p:sldId id="275"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5" d="100"/>
          <a:sy n="95" d="100"/>
        </p:scale>
        <p:origin x="66" y="1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35085-9626-446C-85A2-663E6621FF2C}" type="datetimeFigureOut">
              <a:rPr lang="en-US" smtClean="0"/>
              <a:t>11/24/2021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BC3DA-6B29-4EBD-9EF0-CB07A5CAF23D}" type="slidenum">
              <a:rPr lang="en-US" smtClean="0"/>
              <a:t>‹#›</a:t>
            </a:fld>
            <a:endParaRPr lang="en-US"/>
          </a:p>
        </p:txBody>
      </p:sp>
    </p:spTree>
    <p:extLst>
      <p:ext uri="{BB962C8B-B14F-4D97-AF65-F5344CB8AC3E}">
        <p14:creationId xmlns:p14="http://schemas.microsoft.com/office/powerpoint/2010/main" val="285605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111095" y="-68366"/>
            <a:ext cx="12303019" cy="6927892"/>
            <a:chOff x="-840" y="0"/>
            <a:chExt cx="12193604" cy="6858000"/>
          </a:xfrm>
        </p:grpSpPr>
        <p:grpSp>
          <p:nvGrpSpPr>
            <p:cNvPr id="7" name="Group 6"/>
            <p:cNvGrpSpPr/>
            <p:nvPr/>
          </p:nvGrpSpPr>
          <p:grpSpPr>
            <a:xfrm>
              <a:off x="-840" y="0"/>
              <a:ext cx="12192840" cy="6858000"/>
              <a:chOff x="-840" y="0"/>
              <a:chExt cx="12192840" cy="685800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840" y="0"/>
                <a:ext cx="12192840" cy="6858000"/>
              </a:xfrm>
              <a:prstGeom prst="rect">
                <a:avLst/>
              </a:prstGeom>
              <a:effectLst>
                <a:reflection endPos="0" dist="508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804" y="2294452"/>
                <a:ext cx="3202687" cy="562973"/>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123" y="3478"/>
              <a:ext cx="1761641" cy="957627"/>
            </a:xfrm>
            <a:prstGeom prst="rect">
              <a:avLst/>
            </a:prstGeom>
          </p:spPr>
        </p:pic>
      </p:grpSp>
    </p:spTree>
    <p:extLst>
      <p:ext uri="{BB962C8B-B14F-4D97-AF65-F5344CB8AC3E}">
        <p14:creationId xmlns:p14="http://schemas.microsoft.com/office/powerpoint/2010/main" val="32024535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4" name="Group 23"/>
          <p:cNvGrpSpPr/>
          <p:nvPr userDrawn="1"/>
        </p:nvGrpSpPr>
        <p:grpSpPr>
          <a:xfrm>
            <a:off x="0" y="-107996"/>
            <a:ext cx="12306300" cy="6965996"/>
            <a:chOff x="-150654" y="-367151"/>
            <a:chExt cx="12354222" cy="7244201"/>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654" y="-254842"/>
              <a:ext cx="12250189" cy="7131892"/>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9049" y="-367151"/>
              <a:ext cx="1734519" cy="965888"/>
            </a:xfrm>
            <a:prstGeom prst="rect">
              <a:avLst/>
            </a:prstGeom>
          </p:spPr>
        </p:pic>
      </p:grpSp>
      <p:sp>
        <p:nvSpPr>
          <p:cNvPr id="13" name="TextBox 12"/>
          <p:cNvSpPr txBox="1"/>
          <p:nvPr userDrawn="1"/>
        </p:nvSpPr>
        <p:spPr>
          <a:xfrm>
            <a:off x="85800" y="5966734"/>
            <a:ext cx="4248000" cy="164794"/>
          </a:xfrm>
          <a:prstGeom prst="rect">
            <a:avLst/>
          </a:prstGeom>
          <a:solidFill>
            <a:schemeClr val="bg1"/>
          </a:solidFill>
          <a:ln>
            <a:solidFill>
              <a:schemeClr val="bg1"/>
            </a:solidFill>
          </a:ln>
        </p:spPr>
        <p:txBody>
          <a:bodyPr wrap="square" tIns="10800" bIns="0" rtlCol="0">
            <a:spAutoFit/>
          </a:bodyPr>
          <a:lstStyle/>
          <a:p>
            <a:r>
              <a:rPr lang="en-GB" sz="1000" b="1" dirty="0" smtClean="0">
                <a:solidFill>
                  <a:schemeClr val="accent1">
                    <a:lumMod val="75000"/>
                  </a:schemeClr>
                </a:solidFill>
                <a:latin typeface="Helvetica" pitchFamily="34" charset="0"/>
                <a:sym typeface="Wingdings" panose="05000000000000000000" pitchFamily="2" charset="2"/>
              </a:rPr>
              <a:t> ATMOS 2021 - ESA ATMOSPHERIC SCIENCE CONFERENCE</a:t>
            </a:r>
            <a:endParaRPr lang="en-GB" sz="1000" b="1" dirty="0">
              <a:solidFill>
                <a:schemeClr val="accent1">
                  <a:lumMod val="75000"/>
                </a:schemeClr>
              </a:solidFill>
              <a:latin typeface="Helvetica" pitchFamily="34" charset="0"/>
            </a:endParaRPr>
          </a:p>
        </p:txBody>
      </p:sp>
      <p:sp>
        <p:nvSpPr>
          <p:cNvPr id="21" name="Footer Placeholder 3"/>
          <p:cNvSpPr>
            <a:spLocks noGrp="1"/>
          </p:cNvSpPr>
          <p:nvPr>
            <p:ph type="ftr" sz="quarter" idx="11"/>
          </p:nvPr>
        </p:nvSpPr>
        <p:spPr>
          <a:xfrm>
            <a:off x="4038600" y="6356350"/>
            <a:ext cx="4114800" cy="365125"/>
          </a:xfrm>
        </p:spPr>
        <p:txBody>
          <a:bodyPr/>
          <a:lstStyle>
            <a:lvl1pPr>
              <a:defRPr>
                <a:solidFill>
                  <a:schemeClr val="bg1"/>
                </a:solidFill>
              </a:defRPr>
            </a:lvl1pPr>
          </a:lstStyle>
          <a:p>
            <a:r>
              <a:rPr lang="en-US" smtClean="0"/>
              <a:t>3.5.4 Greenhouse Gases - Mahesh Kumar Sha</a:t>
            </a:r>
            <a:endParaRPr lang="en-GB" dirty="0"/>
          </a:p>
        </p:txBody>
      </p:sp>
      <p:sp>
        <p:nvSpPr>
          <p:cNvPr id="22" name="Slide Number Placeholder 4"/>
          <p:cNvSpPr>
            <a:spLocks noGrp="1"/>
          </p:cNvSpPr>
          <p:nvPr>
            <p:ph type="sldNum" sz="quarter" idx="12"/>
          </p:nvPr>
        </p:nvSpPr>
        <p:spPr>
          <a:xfrm>
            <a:off x="8610600" y="6356350"/>
            <a:ext cx="2743200" cy="365125"/>
          </a:xfrm>
        </p:spPr>
        <p:txBody>
          <a:bodyPr/>
          <a:lstStyle>
            <a:lvl1pPr>
              <a:defRPr>
                <a:solidFill>
                  <a:schemeClr val="bg1"/>
                </a:solidFill>
              </a:defRPr>
            </a:lvl1pPr>
          </a:lstStyle>
          <a:p>
            <a:fld id="{8CA0756C-33DC-45D1-8CE9-A603DFA7D1E1}" type="slidenum">
              <a:rPr lang="en-GB" smtClean="0"/>
              <a:pPr/>
              <a:t>‹#›</a:t>
            </a:fld>
            <a:endParaRPr lang="en-GB" dirty="0"/>
          </a:p>
        </p:txBody>
      </p:sp>
      <p:sp>
        <p:nvSpPr>
          <p:cNvPr id="23" name="Date Placeholder 2"/>
          <p:cNvSpPr>
            <a:spLocks noGrp="1"/>
          </p:cNvSpPr>
          <p:nvPr>
            <p:ph type="dt" sz="half" idx="10"/>
          </p:nvPr>
        </p:nvSpPr>
        <p:spPr>
          <a:xfrm>
            <a:off x="838200" y="6356350"/>
            <a:ext cx="2743200" cy="365125"/>
          </a:xfrm>
        </p:spPr>
        <p:txBody>
          <a:bodyPr/>
          <a:lstStyle>
            <a:lvl1pPr>
              <a:defRPr>
                <a:solidFill>
                  <a:schemeClr val="bg1"/>
                </a:solidFill>
              </a:defRPr>
            </a:lvl1pPr>
          </a:lstStyle>
          <a:p>
            <a:r>
              <a:rPr lang="en-US" smtClean="0"/>
              <a:t>24/11/2021</a:t>
            </a:r>
            <a:endParaRPr lang="en-GB" dirty="0"/>
          </a:p>
        </p:txBody>
      </p:sp>
    </p:spTree>
    <p:extLst>
      <p:ext uri="{BB962C8B-B14F-4D97-AF65-F5344CB8AC3E}">
        <p14:creationId xmlns:p14="http://schemas.microsoft.com/office/powerpoint/2010/main" val="31142821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46728"/>
            <a:ext cx="12204000" cy="1011272"/>
          </a:xfrm>
          <a:prstGeom prst="rect">
            <a:avLst/>
          </a:prstGeom>
        </p:spPr>
      </p:pic>
      <p:sp>
        <p:nvSpPr>
          <p:cNvPr id="10" name="TextBox 9"/>
          <p:cNvSpPr txBox="1"/>
          <p:nvPr/>
        </p:nvSpPr>
        <p:spPr>
          <a:xfrm>
            <a:off x="85800" y="5966734"/>
            <a:ext cx="4248000" cy="164794"/>
          </a:xfrm>
          <a:prstGeom prst="rect">
            <a:avLst/>
          </a:prstGeom>
          <a:solidFill>
            <a:schemeClr val="bg1"/>
          </a:solidFill>
          <a:ln>
            <a:solidFill>
              <a:schemeClr val="bg1"/>
            </a:solidFill>
          </a:ln>
        </p:spPr>
        <p:txBody>
          <a:bodyPr wrap="square" tIns="10800" bIns="0" rtlCol="0">
            <a:spAutoFit/>
          </a:bodyPr>
          <a:lstStyle/>
          <a:p>
            <a:r>
              <a:rPr lang="en-GB" sz="1000" b="1" dirty="0" smtClean="0">
                <a:solidFill>
                  <a:schemeClr val="accent1">
                    <a:lumMod val="75000"/>
                  </a:schemeClr>
                </a:solidFill>
                <a:latin typeface="Helvetica" pitchFamily="34" charset="0"/>
                <a:sym typeface="Wingdings" panose="05000000000000000000" pitchFamily="2" charset="2"/>
              </a:rPr>
              <a:t> ATMOS 2021 - ESA ATMOSPHERIC SCIENCE CONFERENCE</a:t>
            </a:r>
            <a:endParaRPr lang="en-GB" sz="1000" b="1" dirty="0">
              <a:solidFill>
                <a:schemeClr val="accent1">
                  <a:lumMod val="75000"/>
                </a:schemeClr>
              </a:solidFill>
              <a:latin typeface="Helvetica" pitchFamily="34" charset="0"/>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smtClean="0"/>
              <a:t>24/11/2021</a:t>
            </a:r>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3.5.4 Greenhouse Gases - Mahesh Kumar Sha</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CA0756C-33DC-45D1-8CE9-A603DFA7D1E1}" type="slidenum">
              <a:rPr lang="en-GB" smtClean="0"/>
              <a:pPr/>
              <a:t>‹#›</a:t>
            </a:fld>
            <a:endParaRPr lang="en-GB" dirty="0"/>
          </a:p>
        </p:txBody>
      </p:sp>
      <p:pic>
        <p:nvPicPr>
          <p:cNvPr id="16" name="Picture 15"/>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30419525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2677" r="5396" b="18169"/>
          <a:stretch/>
        </p:blipFill>
        <p:spPr>
          <a:xfrm>
            <a:off x="0" y="6255526"/>
            <a:ext cx="11545368" cy="598205"/>
          </a:xfrm>
          <a:prstGeom prst="rect">
            <a:avLst/>
          </a:prstGeom>
        </p:spPr>
      </p:pic>
      <p:sp>
        <p:nvSpPr>
          <p:cNvPr id="10" name="TextBox 9"/>
          <p:cNvSpPr txBox="1"/>
          <p:nvPr/>
        </p:nvSpPr>
        <p:spPr>
          <a:xfrm>
            <a:off x="85800" y="6257288"/>
            <a:ext cx="4248000" cy="164794"/>
          </a:xfrm>
          <a:prstGeom prst="rect">
            <a:avLst/>
          </a:prstGeom>
          <a:solidFill>
            <a:schemeClr val="bg1"/>
          </a:solidFill>
          <a:ln>
            <a:solidFill>
              <a:schemeClr val="bg1"/>
            </a:solidFill>
          </a:ln>
        </p:spPr>
        <p:txBody>
          <a:bodyPr wrap="square" tIns="10800" bIns="0" rtlCol="0">
            <a:spAutoFit/>
          </a:bodyPr>
          <a:lstStyle/>
          <a:p>
            <a:r>
              <a:rPr lang="en-GB" sz="1000" b="1" dirty="0" smtClean="0">
                <a:solidFill>
                  <a:schemeClr val="accent1">
                    <a:lumMod val="75000"/>
                  </a:schemeClr>
                </a:solidFill>
                <a:latin typeface="Helvetica" pitchFamily="34" charset="0"/>
                <a:sym typeface="Wingdings" panose="05000000000000000000" pitchFamily="2" charset="2"/>
              </a:rPr>
              <a:t> ATMOS 2021 - ESA ATMOSPHERIC SCIENCE CONFERENCE</a:t>
            </a:r>
            <a:endParaRPr lang="en-GB" sz="1000" b="1" dirty="0">
              <a:solidFill>
                <a:schemeClr val="accent1">
                  <a:lumMod val="75000"/>
                </a:schemeClr>
              </a:solidFill>
              <a:latin typeface="Helvetica" pitchFamily="34" charset="0"/>
            </a:endParaRPr>
          </a:p>
        </p:txBody>
      </p:sp>
      <p:sp>
        <p:nvSpPr>
          <p:cNvPr id="3" name="Date Placeholder 2"/>
          <p:cNvSpPr>
            <a:spLocks noGrp="1"/>
          </p:cNvSpPr>
          <p:nvPr>
            <p:ph type="dt" sz="half" idx="10"/>
          </p:nvPr>
        </p:nvSpPr>
        <p:spPr/>
        <p:txBody>
          <a:bodyPr/>
          <a:lstStyle>
            <a:lvl1pPr>
              <a:defRPr>
                <a:solidFill>
                  <a:schemeClr val="bg1"/>
                </a:solidFill>
              </a:defRPr>
            </a:lvl1pPr>
          </a:lstStyle>
          <a:p>
            <a:r>
              <a:rPr lang="en-US" smtClean="0"/>
              <a:t>24/11/2021</a:t>
            </a:r>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3.5.4 Greenhouse Gases - Mahesh Kumar Sha</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CA0756C-33DC-45D1-8CE9-A603DFA7D1E1}" type="slidenum">
              <a:rPr lang="en-GB" smtClean="0"/>
              <a:pPr/>
              <a:t>‹#›</a:t>
            </a:fld>
            <a:endParaRPr lang="en-GB" dirty="0"/>
          </a:p>
        </p:txBody>
      </p:sp>
      <p:pic>
        <p:nvPicPr>
          <p:cNvPr id="16" name="Picture 15"/>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92048" y="6255521"/>
            <a:ext cx="603169" cy="602479"/>
          </a:xfrm>
          <a:prstGeom prst="rect">
            <a:avLst/>
          </a:prstGeom>
        </p:spPr>
      </p:pic>
    </p:spTree>
    <p:extLst>
      <p:ext uri="{BB962C8B-B14F-4D97-AF65-F5344CB8AC3E}">
        <p14:creationId xmlns:p14="http://schemas.microsoft.com/office/powerpoint/2010/main" val="31313266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24/11/2021</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3.5.4 Greenhouse Gases - Mahesh Kumar Sha</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0756C-33DC-45D1-8CE9-A603DFA7D1E1}" type="slidenum">
              <a:rPr lang="en-GB" smtClean="0"/>
              <a:t>‹#›</a:t>
            </a:fld>
            <a:endParaRPr lang="en-GB"/>
          </a:p>
        </p:txBody>
      </p:sp>
    </p:spTree>
    <p:extLst>
      <p:ext uri="{BB962C8B-B14F-4D97-AF65-F5344CB8AC3E}">
        <p14:creationId xmlns:p14="http://schemas.microsoft.com/office/powerpoint/2010/main" val="2837799128"/>
      </p:ext>
    </p:extLst>
  </p:cSld>
  <p:clrMap bg1="lt1" tx1="dk1" bg2="lt2" tx2="dk2" accent1="accent1" accent2="accent2" accent3="accent3" accent4="accent4" accent5="accent5" accent6="accent6" hlink="hlink" folHlink="folHlink"/>
  <p:sldLayoutIdLst>
    <p:sldLayoutId id="2147483657" r:id="rId1"/>
    <p:sldLayoutId id="2147483655" r:id="rId2"/>
    <p:sldLayoutId id="2147483658" r:id="rId3"/>
    <p:sldLayoutId id="2147483659" r:id="rId4"/>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19.png"/><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hyperlink" Target="https://frm4ghg.aeronomie.be/" TargetMode="External"/><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tccon.org" TargetMode="External"/><Relationship Id="rId7" Type="http://schemas.openxmlformats.org/officeDocument/2006/relationships/image" Target="../media/image11.jpeg"/><Relationship Id="rId2" Type="http://schemas.openxmlformats.org/officeDocument/2006/relationships/hyperlink" Target="https://www2.acom.ucar.edu/irwg" TargetMode="Externa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www.imk-asf.kit.edu/english/COCCON.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s://doi.org/10.5194/amt-12-6125-2019" TargetMode="External"/><Relationship Id="rId3" Type="http://schemas.openxmlformats.org/officeDocument/2006/relationships/hyperlink" Target="https://global-evaluation.atmosphere.copernicus.eu" TargetMode="External"/><Relationship Id="rId7" Type="http://schemas.openxmlformats.org/officeDocument/2006/relationships/hyperlink" Target="https://doi.org/10.5194/amt-12-1393-2019" TargetMode="External"/><Relationship Id="rId2" Type="http://schemas.openxmlformats.org/officeDocument/2006/relationships/hyperlink" Target="https://frm4ghg.aeronomie.be/" TargetMode="External"/><Relationship Id="rId1" Type="http://schemas.openxmlformats.org/officeDocument/2006/relationships/slideLayout" Target="../slideLayouts/slideLayout4.xml"/><Relationship Id="rId6" Type="http://schemas.openxmlformats.org/officeDocument/2006/relationships/hyperlink" Target="https://doi.org/10.5194/amt-12-5979-2019" TargetMode="External"/><Relationship Id="rId5" Type="http://schemas.openxmlformats.org/officeDocument/2006/relationships/hyperlink" Target="https://mpc-vdaf-server.tropomi.eu" TargetMode="External"/><Relationship Id="rId10" Type="http://schemas.openxmlformats.org/officeDocument/2006/relationships/hyperlink" Target="https://doi.org/10.5194/amt-14-6249-2021" TargetMode="External"/><Relationship Id="rId4" Type="http://schemas.openxmlformats.org/officeDocument/2006/relationships/hyperlink" Target="http://cdop.aeronomie.be/validation/valid-results" TargetMode="External"/><Relationship Id="rId9" Type="http://schemas.openxmlformats.org/officeDocument/2006/relationships/hyperlink" Target="https://doi.org/10.5194/amt-13-4791-202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 Id="rId9" Type="http://schemas.openxmlformats.org/officeDocument/2006/relationships/hyperlink" Target="https://doi.org/10.5194/amt-13-4791-202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hyperlink" Target="https://doi.org/10.5194/amt-12-1513-201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hyperlink" Target="https://doi.org/10.5194/amt-11-5049-2018" TargetMode="Externa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265F6E0-D659-2A48-A5FB-6EE185BF25D0}"/>
              </a:ext>
            </a:extLst>
          </p:cNvPr>
          <p:cNvSpPr txBox="1">
            <a:spLocks/>
          </p:cNvSpPr>
          <p:nvPr/>
        </p:nvSpPr>
        <p:spPr>
          <a:xfrm>
            <a:off x="216425" y="3235972"/>
            <a:ext cx="11741010" cy="977105"/>
          </a:xfrm>
          <a:prstGeom prst="rect">
            <a:avLst/>
          </a:prstGeom>
        </p:spPr>
        <p:txBody>
          <a:bodyPr vert="horz" lIns="0" tIns="45720" rIns="0" bIns="45720" rtlCol="0" anchor="b" anchorCtr="0">
            <a:noAutofit/>
          </a:bodyPr>
          <a:lstStyle>
            <a:lvl1pPr algn="l" rtl="0" eaLnBrk="0" fontAlgn="base" hangingPunct="0">
              <a:spcBef>
                <a:spcPct val="0"/>
              </a:spcBef>
              <a:spcAft>
                <a:spcPct val="0"/>
              </a:spcAft>
              <a:defRPr sz="4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800" b="0" dirty="0"/>
              <a:t>Ground-Based Remote Sensing FTIR Networks, their Complementarities and </a:t>
            </a:r>
            <a:r>
              <a:rPr lang="en-US" sz="2800" b="0" dirty="0" smtClean="0"/>
              <a:t>Usefulness for </a:t>
            </a:r>
            <a:r>
              <a:rPr lang="en-US" sz="2800" b="0" dirty="0"/>
              <a:t>the Validation of Satellite GHG </a:t>
            </a:r>
            <a:r>
              <a:rPr lang="en-US" sz="2800" b="0" dirty="0" smtClean="0"/>
              <a:t>Products</a:t>
            </a:r>
            <a:endParaRPr kumimoji="0" lang="en-GB" sz="2800" b="1" i="0" u="none" strike="noStrike" kern="0" cap="none" spc="0" normalizeH="0" baseline="0" noProof="0" dirty="0">
              <a:ln>
                <a:noFill/>
              </a:ln>
              <a:solidFill>
                <a:srgbClr val="FEFFFF"/>
              </a:solidFill>
              <a:effectLst/>
              <a:uLnTx/>
              <a:uFillTx/>
            </a:endParaRPr>
          </a:p>
        </p:txBody>
      </p:sp>
      <p:sp>
        <p:nvSpPr>
          <p:cNvPr id="3" name="Text Placeholder 7">
            <a:extLst>
              <a:ext uri="{FF2B5EF4-FFF2-40B4-BE49-F238E27FC236}">
                <a16:creationId xmlns:a16="http://schemas.microsoft.com/office/drawing/2014/main" id="{C0A3375C-AD7C-0F4A-9A24-880CB1348DB9}"/>
              </a:ext>
            </a:extLst>
          </p:cNvPr>
          <p:cNvSpPr txBox="1">
            <a:spLocks/>
          </p:cNvSpPr>
          <p:nvPr/>
        </p:nvSpPr>
        <p:spPr bwMode="auto">
          <a:xfrm>
            <a:off x="247828" y="5076205"/>
            <a:ext cx="11528277" cy="168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bodyPr>
          <a:lstStyle>
            <a:lvl1pPr marL="342900" indent="-342900" algn="r" rtl="0" eaLnBrk="0" fontAlgn="base" hangingPunct="0">
              <a:lnSpc>
                <a:spcPct val="150000"/>
              </a:lnSpc>
              <a:spcBef>
                <a:spcPct val="20000"/>
              </a:spcBef>
              <a:spcAft>
                <a:spcPct val="0"/>
              </a:spcAft>
              <a:buClr>
                <a:schemeClr val="accent1"/>
              </a:buClr>
              <a:buFont typeface="Verdana" charset="0"/>
              <a:defRPr sz="1200">
                <a:solidFill>
                  <a:schemeClr val="bg1"/>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gn="just">
              <a:buClr>
                <a:srgbClr val="00AE9C"/>
              </a:buClr>
              <a:defRPr/>
            </a:pPr>
            <a:r>
              <a:rPr lang="en-US" dirty="0"/>
              <a:t>Mahesh Kumar </a:t>
            </a:r>
            <a:r>
              <a:rPr lang="en-US" dirty="0" smtClean="0"/>
              <a:t>Sha</a:t>
            </a:r>
            <a:r>
              <a:rPr lang="en-US" dirty="0"/>
              <a:t>*</a:t>
            </a:r>
            <a:r>
              <a:rPr lang="en-US" dirty="0" smtClean="0"/>
              <a:t>, </a:t>
            </a:r>
            <a:r>
              <a:rPr lang="en-US" dirty="0"/>
              <a:t>Martine De </a:t>
            </a:r>
            <a:r>
              <a:rPr lang="en-US" dirty="0" smtClean="0"/>
              <a:t>Mazière, </a:t>
            </a:r>
            <a:r>
              <a:rPr lang="en-US" dirty="0"/>
              <a:t>Justus </a:t>
            </a:r>
            <a:r>
              <a:rPr lang="en-US" dirty="0" err="1" smtClean="0"/>
              <a:t>Notholt</a:t>
            </a:r>
            <a:r>
              <a:rPr lang="en-US" dirty="0" smtClean="0"/>
              <a:t>, </a:t>
            </a:r>
            <a:r>
              <a:rPr lang="en-US" dirty="0"/>
              <a:t>Thomas </a:t>
            </a:r>
            <a:r>
              <a:rPr lang="en-US" dirty="0" err="1" smtClean="0"/>
              <a:t>Blumenstock</a:t>
            </a:r>
            <a:r>
              <a:rPr lang="en-US" dirty="0" smtClean="0"/>
              <a:t>, </a:t>
            </a:r>
            <a:r>
              <a:rPr lang="en-US" dirty="0" err="1"/>
              <a:t>Huilin</a:t>
            </a:r>
            <a:r>
              <a:rPr lang="en-US" dirty="0"/>
              <a:t> </a:t>
            </a:r>
            <a:r>
              <a:rPr lang="en-US" dirty="0" smtClean="0"/>
              <a:t>Chen, </a:t>
            </a:r>
            <a:r>
              <a:rPr lang="en-US" dirty="0"/>
              <a:t>David </a:t>
            </a:r>
            <a:r>
              <a:rPr lang="en-US" dirty="0" smtClean="0"/>
              <a:t>Griffith, </a:t>
            </a:r>
            <a:r>
              <a:rPr lang="en-US" dirty="0"/>
              <a:t>Frank </a:t>
            </a:r>
            <a:r>
              <a:rPr lang="en-US" dirty="0" err="1" smtClean="0"/>
              <a:t>Hase</a:t>
            </a:r>
            <a:r>
              <a:rPr lang="en-US" dirty="0" smtClean="0"/>
              <a:t>, </a:t>
            </a:r>
            <a:r>
              <a:rPr lang="en-US" dirty="0"/>
              <a:t>Pauli </a:t>
            </a:r>
            <a:r>
              <a:rPr lang="en-US" dirty="0" err="1" smtClean="0"/>
              <a:t>Heikkinen</a:t>
            </a:r>
            <a:r>
              <a:rPr lang="en-US" dirty="0" smtClean="0"/>
              <a:t>, </a:t>
            </a:r>
            <a:r>
              <a:rPr lang="en-US" dirty="0" err="1" smtClean="0"/>
              <a:t>Benedikt</a:t>
            </a:r>
            <a:r>
              <a:rPr lang="en-US" dirty="0"/>
              <a:t> </a:t>
            </a:r>
            <a:r>
              <a:rPr lang="en-US" dirty="0" err="1" smtClean="0"/>
              <a:t>Herkommer</a:t>
            </a:r>
            <a:r>
              <a:rPr lang="en-US" dirty="0" smtClean="0"/>
              <a:t>, </a:t>
            </a:r>
            <a:r>
              <a:rPr lang="en-US" dirty="0"/>
              <a:t>Christian </a:t>
            </a:r>
            <a:r>
              <a:rPr lang="en-US" dirty="0" err="1" smtClean="0"/>
              <a:t>Hermans</a:t>
            </a:r>
            <a:r>
              <a:rPr lang="en-US" dirty="0" smtClean="0"/>
              <a:t>, </a:t>
            </a:r>
            <a:r>
              <a:rPr lang="en-US" dirty="0"/>
              <a:t>Nicholas </a:t>
            </a:r>
            <a:r>
              <a:rPr lang="en-US" dirty="0" smtClean="0"/>
              <a:t>Jones, </a:t>
            </a:r>
            <a:r>
              <a:rPr lang="en-US" dirty="0"/>
              <a:t>Rigel </a:t>
            </a:r>
            <a:r>
              <a:rPr lang="en-US" dirty="0" err="1" smtClean="0"/>
              <a:t>Kivi</a:t>
            </a:r>
            <a:r>
              <a:rPr lang="en-US" dirty="0" smtClean="0"/>
              <a:t>, </a:t>
            </a:r>
            <a:r>
              <a:rPr lang="en-US" dirty="0"/>
              <a:t>Nicolas </a:t>
            </a:r>
            <a:r>
              <a:rPr lang="en-US" dirty="0" err="1" smtClean="0"/>
              <a:t>Kumps</a:t>
            </a:r>
            <a:r>
              <a:rPr lang="en-US" dirty="0" smtClean="0"/>
              <a:t>, </a:t>
            </a:r>
            <a:r>
              <a:rPr lang="en-US" dirty="0"/>
              <a:t>Bavo </a:t>
            </a:r>
            <a:r>
              <a:rPr lang="en-US" dirty="0" smtClean="0"/>
              <a:t>Langerock, </a:t>
            </a:r>
            <a:r>
              <a:rPr lang="en-US" dirty="0"/>
              <a:t>Neil </a:t>
            </a:r>
            <a:r>
              <a:rPr lang="en-US" dirty="0" smtClean="0"/>
              <a:t>Macleod, </a:t>
            </a:r>
            <a:r>
              <a:rPr lang="en-US" dirty="0" err="1"/>
              <a:t>Christof</a:t>
            </a:r>
            <a:r>
              <a:rPr lang="en-US" dirty="0"/>
              <a:t> </a:t>
            </a:r>
            <a:r>
              <a:rPr lang="en-US" dirty="0" smtClean="0"/>
              <a:t>Petri, </a:t>
            </a:r>
            <a:r>
              <a:rPr lang="en-US" dirty="0" err="1"/>
              <a:t>Qiansi</a:t>
            </a:r>
            <a:r>
              <a:rPr lang="en-US" dirty="0"/>
              <a:t> </a:t>
            </a:r>
            <a:r>
              <a:rPr lang="en-US" dirty="0" err="1" smtClean="0"/>
              <a:t>Tu</a:t>
            </a:r>
            <a:r>
              <a:rPr lang="en-US" dirty="0" smtClean="0"/>
              <a:t>, </a:t>
            </a:r>
            <a:r>
              <a:rPr lang="en-US" dirty="0"/>
              <a:t>Corinne </a:t>
            </a:r>
            <a:r>
              <a:rPr lang="en-US" dirty="0" smtClean="0"/>
              <a:t>Vigouroux, </a:t>
            </a:r>
            <a:r>
              <a:rPr lang="en-US" dirty="0"/>
              <a:t>Thorsten </a:t>
            </a:r>
            <a:r>
              <a:rPr lang="en-US" dirty="0" err="1" smtClean="0"/>
              <a:t>Warneke</a:t>
            </a:r>
            <a:r>
              <a:rPr lang="en-US" dirty="0" smtClean="0"/>
              <a:t>, </a:t>
            </a:r>
            <a:r>
              <a:rPr lang="en-US" dirty="0"/>
              <a:t>Damien </a:t>
            </a:r>
            <a:r>
              <a:rPr lang="en-US" dirty="0" err="1" smtClean="0"/>
              <a:t>Weidmann</a:t>
            </a:r>
            <a:r>
              <a:rPr lang="en-US" dirty="0" smtClean="0"/>
              <a:t>, </a:t>
            </a:r>
            <a:r>
              <a:rPr lang="en-US" dirty="0" err="1"/>
              <a:t>Minqiang</a:t>
            </a:r>
            <a:r>
              <a:rPr lang="en-US" dirty="0"/>
              <a:t> </a:t>
            </a:r>
            <a:r>
              <a:rPr lang="en-US" dirty="0" smtClean="0"/>
              <a:t>Zhou, </a:t>
            </a:r>
            <a:r>
              <a:rPr lang="en-US" dirty="0"/>
              <a:t>TCCON </a:t>
            </a:r>
            <a:r>
              <a:rPr lang="en-US" dirty="0" smtClean="0"/>
              <a:t>team, </a:t>
            </a:r>
            <a:r>
              <a:rPr lang="en-US" dirty="0"/>
              <a:t>NDACC-IRWG </a:t>
            </a:r>
            <a:r>
              <a:rPr lang="en-US" dirty="0" smtClean="0"/>
              <a:t>team and </a:t>
            </a:r>
            <a:r>
              <a:rPr lang="en-US" dirty="0"/>
              <a:t>Angelika </a:t>
            </a:r>
            <a:r>
              <a:rPr lang="en-US" dirty="0" err="1"/>
              <a:t>Dehn</a:t>
            </a:r>
            <a:endParaRPr kumimoji="0" lang="en-GB" b="0" i="0" u="none" strike="noStrike" kern="0" cap="none" spc="0" normalizeH="0" baseline="0" noProof="0" dirty="0" smtClean="0">
              <a:ln>
                <a:noFill/>
              </a:ln>
              <a:solidFill>
                <a:srgbClr val="FEFFFF"/>
              </a:solidFill>
              <a:effectLst/>
              <a:uLnTx/>
              <a:uFillTx/>
              <a:latin typeface="Arial" charset="0"/>
              <a:ea typeface="MS PGothic" pitchFamily="34" charset="-128"/>
              <a:cs typeface="Arial" charset="0"/>
            </a:endParaRPr>
          </a:p>
          <a:p>
            <a:pPr marL="342900" marR="0" lvl="0" indent="-342900" defTabSz="914400" rtl="0" eaLnBrk="0" fontAlgn="base" latinLnBrk="0" hangingPunct="0">
              <a:lnSpc>
                <a:spcPct val="150000"/>
              </a:lnSpc>
              <a:spcBef>
                <a:spcPct val="20000"/>
              </a:spcBef>
              <a:spcAft>
                <a:spcPct val="0"/>
              </a:spcAft>
              <a:buClr>
                <a:srgbClr val="00AE9C"/>
              </a:buClr>
              <a:buSzTx/>
              <a:buFont typeface="Arial" panose="020B0604020202020204" pitchFamily="34" charset="0"/>
              <a:buChar char="•"/>
              <a:tabLst/>
              <a:defRPr/>
            </a:pPr>
            <a:r>
              <a:rPr lang="en-GB" kern="0" dirty="0">
                <a:solidFill>
                  <a:srgbClr val="FEFFFF"/>
                </a:solidFill>
              </a:rPr>
              <a:t>*</a:t>
            </a:r>
            <a:r>
              <a:rPr kumimoji="0" lang="en-GB" sz="1200" b="0" i="0" u="none" strike="noStrike" kern="0" cap="none" spc="0" normalizeH="0" baseline="0" noProof="0" dirty="0" smtClean="0">
                <a:ln>
                  <a:noFill/>
                </a:ln>
                <a:solidFill>
                  <a:srgbClr val="FEFFFF"/>
                </a:solidFill>
                <a:effectLst/>
                <a:uLnTx/>
                <a:uFillTx/>
                <a:latin typeface="Arial" charset="0"/>
                <a:ea typeface="MS PGothic" pitchFamily="34" charset="-128"/>
                <a:cs typeface="Arial" charset="0"/>
              </a:rPr>
              <a:t>Royal Belgian Institute for Space Aeronomy (BIRA-IASB)</a:t>
            </a:r>
          </a:p>
          <a:p>
            <a:pPr marL="342900" marR="0" lvl="0" indent="-342900" defTabSz="914400" rtl="0" eaLnBrk="0" fontAlgn="base" latinLnBrk="0" hangingPunct="0">
              <a:lnSpc>
                <a:spcPct val="150000"/>
              </a:lnSpc>
              <a:spcBef>
                <a:spcPct val="20000"/>
              </a:spcBef>
              <a:spcAft>
                <a:spcPct val="0"/>
              </a:spcAft>
              <a:buClr>
                <a:srgbClr val="00AE9C"/>
              </a:buClr>
              <a:buSzTx/>
              <a:buFont typeface="Arial" panose="020B0604020202020204" pitchFamily="34" charset="0"/>
              <a:buChar char="•"/>
              <a:tabLst/>
              <a:defRPr/>
            </a:pPr>
            <a:r>
              <a:rPr lang="en-GB" kern="0" dirty="0" smtClean="0">
                <a:solidFill>
                  <a:srgbClr val="FEFFFF"/>
                </a:solidFill>
              </a:rPr>
              <a:t>*mahesh.sha@aeronomie.be</a:t>
            </a:r>
            <a:endParaRPr kumimoji="0" lang="en-GB" sz="1200" b="0" i="0" u="none" strike="noStrike" kern="0" cap="none" spc="0" normalizeH="0" baseline="0" noProof="0" dirty="0" smtClean="0">
              <a:ln>
                <a:noFill/>
              </a:ln>
              <a:solidFill>
                <a:srgbClr val="FEFFFF"/>
              </a:solidFill>
              <a:effectLst/>
              <a:uLnTx/>
              <a:uFillTx/>
              <a:latin typeface="Arial" charset="0"/>
              <a:ea typeface="MS PGothic" pitchFamily="34" charset="-128"/>
              <a:cs typeface="Arial" charset="0"/>
            </a:endParaRPr>
          </a:p>
          <a:p>
            <a:pPr marL="342900" marR="0" lvl="0" indent="-342900" algn="r" defTabSz="914400" rtl="0" eaLnBrk="0" fontAlgn="base" latinLnBrk="0" hangingPunct="0">
              <a:lnSpc>
                <a:spcPct val="150000"/>
              </a:lnSpc>
              <a:spcBef>
                <a:spcPct val="20000"/>
              </a:spcBef>
              <a:spcAft>
                <a:spcPct val="0"/>
              </a:spcAft>
              <a:buClr>
                <a:srgbClr val="00AE9C"/>
              </a:buClr>
              <a:buSzTx/>
              <a:buFont typeface="Verdana" charset="0"/>
              <a:buNone/>
              <a:tabLst/>
              <a:defRPr/>
            </a:pPr>
            <a:r>
              <a:rPr kumimoji="0" lang="en-GB" sz="1200" b="0" i="0" u="none" strike="noStrike" kern="0" cap="none" spc="0" normalizeH="0" baseline="0" noProof="0" dirty="0" smtClean="0">
                <a:ln>
                  <a:noFill/>
                </a:ln>
                <a:solidFill>
                  <a:srgbClr val="FEFFFF"/>
                </a:solidFill>
                <a:effectLst/>
                <a:uLnTx/>
                <a:uFillTx/>
                <a:latin typeface="Arial" charset="0"/>
                <a:ea typeface="MS PGothic" pitchFamily="34" charset="-128"/>
                <a:cs typeface="Arial" charset="0"/>
              </a:rPr>
              <a:t>24/11/2021</a:t>
            </a:r>
            <a:endParaRPr kumimoji="0" lang="en-GB" sz="1200" b="0" i="0" u="none" strike="noStrike" kern="0" cap="none" spc="0" normalizeH="0" baseline="0" noProof="0" dirty="0">
              <a:ln>
                <a:noFill/>
              </a:ln>
              <a:solidFill>
                <a:srgbClr val="FEFFFF"/>
              </a:solidFill>
              <a:effectLst/>
              <a:uLnTx/>
              <a:uFillTx/>
              <a:latin typeface="Arial" charset="0"/>
              <a:ea typeface="MS PGothic" pitchFamily="34" charset="-128"/>
              <a:cs typeface="Arial" charset="0"/>
            </a:endParaRPr>
          </a:p>
        </p:txBody>
      </p:sp>
    </p:spTree>
    <p:extLst>
      <p:ext uri="{BB962C8B-B14F-4D97-AF65-F5344CB8AC3E}">
        <p14:creationId xmlns:p14="http://schemas.microsoft.com/office/powerpoint/2010/main" val="291915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2" presetClass="entr" presetSubtype="2"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right)">
                      <p:cBhvr>
                        <p:cTn dur="500"/>
                        <p:tgtEl>
                          <p:spTgt spid="3"/>
                        </p:tgtEl>
                      </p:cBhvr>
                    </p:animEffect>
                  </p:childTnLst>
                </p:cTn>
              </p:par>
            </p:tnLst>
          </p:tmpl>
        </p:tmplLst>
      </p:b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10</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sp>
        <p:nvSpPr>
          <p:cNvPr id="5" name="NDACC IRWG"/>
          <p:cNvSpPr txBox="1"/>
          <p:nvPr/>
        </p:nvSpPr>
        <p:spPr>
          <a:xfrm>
            <a:off x="93853" y="163524"/>
            <a:ext cx="469173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lang="en-US" dirty="0" smtClean="0"/>
              <a:t>Vertex70 spectrometer – N2O in MIR</a:t>
            </a:r>
            <a:endParaRPr dirty="0"/>
          </a:p>
        </p:txBody>
      </p:sp>
      <p:pic>
        <p:nvPicPr>
          <p:cNvPr id="6" name="Picture 5"/>
          <p:cNvPicPr>
            <a:picLocks noChangeAspect="1"/>
          </p:cNvPicPr>
          <p:nvPr/>
        </p:nvPicPr>
        <p:blipFill>
          <a:blip r:embed="rId2"/>
          <a:stretch>
            <a:fillRect/>
          </a:stretch>
        </p:blipFill>
        <p:spPr>
          <a:xfrm>
            <a:off x="173736" y="626434"/>
            <a:ext cx="3944724" cy="3351206"/>
          </a:xfrm>
          <a:prstGeom prst="rect">
            <a:avLst/>
          </a:prstGeom>
        </p:spPr>
      </p:pic>
      <p:pic>
        <p:nvPicPr>
          <p:cNvPr id="7" name="Picture 6"/>
          <p:cNvPicPr>
            <a:picLocks noChangeAspect="1"/>
          </p:cNvPicPr>
          <p:nvPr/>
        </p:nvPicPr>
        <p:blipFill>
          <a:blip r:embed="rId3"/>
          <a:stretch>
            <a:fillRect/>
          </a:stretch>
        </p:blipFill>
        <p:spPr>
          <a:xfrm>
            <a:off x="4784222" y="474424"/>
            <a:ext cx="3542725" cy="2250672"/>
          </a:xfrm>
          <a:prstGeom prst="rect">
            <a:avLst/>
          </a:prstGeom>
        </p:spPr>
      </p:pic>
      <p:pic>
        <p:nvPicPr>
          <p:cNvPr id="8" name="Picture 7"/>
          <p:cNvPicPr>
            <a:picLocks noChangeAspect="1"/>
          </p:cNvPicPr>
          <p:nvPr/>
        </p:nvPicPr>
        <p:blipFill>
          <a:blip r:embed="rId4"/>
          <a:stretch>
            <a:fillRect/>
          </a:stretch>
        </p:blipFill>
        <p:spPr>
          <a:xfrm>
            <a:off x="4581495" y="2706986"/>
            <a:ext cx="4064566" cy="1823844"/>
          </a:xfrm>
          <a:prstGeom prst="rect">
            <a:avLst/>
          </a:prstGeom>
        </p:spPr>
      </p:pic>
      <p:pic>
        <p:nvPicPr>
          <p:cNvPr id="9" name="Picture 8"/>
          <p:cNvPicPr>
            <a:picLocks noChangeAspect="1"/>
          </p:cNvPicPr>
          <p:nvPr/>
        </p:nvPicPr>
        <p:blipFill>
          <a:blip r:embed="rId5"/>
          <a:stretch>
            <a:fillRect/>
          </a:stretch>
        </p:blipFill>
        <p:spPr>
          <a:xfrm>
            <a:off x="9019189" y="733336"/>
            <a:ext cx="3100383" cy="3929199"/>
          </a:xfrm>
          <a:prstGeom prst="rect">
            <a:avLst/>
          </a:prstGeom>
        </p:spPr>
      </p:pic>
      <p:sp>
        <p:nvSpPr>
          <p:cNvPr id="10" name="TextBox 9"/>
          <p:cNvSpPr txBox="1"/>
          <p:nvPr/>
        </p:nvSpPr>
        <p:spPr>
          <a:xfrm>
            <a:off x="3317018" y="4681916"/>
            <a:ext cx="3133758" cy="1569660"/>
          </a:xfrm>
          <a:prstGeom prst="rect">
            <a:avLst/>
          </a:prstGeom>
          <a:noFill/>
        </p:spPr>
        <p:txBody>
          <a:bodyPr wrap="square" rtlCol="0">
            <a:spAutoFit/>
          </a:bodyPr>
          <a:lstStyle/>
          <a:p>
            <a:r>
              <a:rPr lang="en-US" sz="1200" dirty="0" smtClean="0"/>
              <a:t>Key results for N2O total column retrievals</a:t>
            </a:r>
          </a:p>
          <a:p>
            <a:endParaRPr lang="en-US" sz="1200" dirty="0" smtClean="0"/>
          </a:p>
          <a:p>
            <a:r>
              <a:rPr lang="en-US" sz="1200" dirty="0" smtClean="0"/>
              <a:t>Mean difference: -0.3 ± 0.7 % (within retrieval uncertainties of 125HR and Vertex70)</a:t>
            </a:r>
          </a:p>
          <a:p>
            <a:endParaRPr lang="en-US" sz="1200" dirty="0" smtClean="0"/>
          </a:p>
          <a:p>
            <a:r>
              <a:rPr lang="en-US" sz="1200" dirty="0" smtClean="0"/>
              <a:t>DOF 2.6±0.1 </a:t>
            </a:r>
            <a:r>
              <a:rPr lang="en-US" sz="1200" dirty="0"/>
              <a:t>for </a:t>
            </a:r>
            <a:r>
              <a:rPr lang="en-US" sz="1200" dirty="0" smtClean="0"/>
              <a:t>125HR; 1.6</a:t>
            </a:r>
            <a:r>
              <a:rPr lang="en-US" sz="1200" dirty="0"/>
              <a:t>±0.1 for </a:t>
            </a:r>
            <a:r>
              <a:rPr lang="en-US" sz="1200" dirty="0" smtClean="0"/>
              <a:t>Vertex70</a:t>
            </a:r>
          </a:p>
          <a:p>
            <a:r>
              <a:rPr lang="en-US" sz="1200" dirty="0" smtClean="0"/>
              <a:t>Correlation: 0.93</a:t>
            </a:r>
          </a:p>
          <a:p>
            <a:r>
              <a:rPr lang="en-US" sz="1200" dirty="0" smtClean="0"/>
              <a:t>No dependence on H2O and SZA</a:t>
            </a:r>
          </a:p>
        </p:txBody>
      </p:sp>
      <p:sp>
        <p:nvSpPr>
          <p:cNvPr id="11" name="TextBox 10"/>
          <p:cNvSpPr txBox="1"/>
          <p:nvPr/>
        </p:nvSpPr>
        <p:spPr>
          <a:xfrm>
            <a:off x="6647688" y="4695556"/>
            <a:ext cx="5544312" cy="1569660"/>
          </a:xfrm>
          <a:prstGeom prst="rect">
            <a:avLst/>
          </a:prstGeom>
          <a:noFill/>
        </p:spPr>
        <p:txBody>
          <a:bodyPr wrap="square" rtlCol="0">
            <a:spAutoFit/>
          </a:bodyPr>
          <a:lstStyle/>
          <a:p>
            <a:r>
              <a:rPr lang="en-US" sz="1200" dirty="0" smtClean="0"/>
              <a:t>Mean difference 6 – 25 km: 0.0 ± 1.9 %     Mean </a:t>
            </a:r>
            <a:r>
              <a:rPr lang="en-US" sz="1200" dirty="0"/>
              <a:t>difference </a:t>
            </a:r>
            <a:r>
              <a:rPr lang="en-US" sz="1200" dirty="0" smtClean="0"/>
              <a:t>surface </a:t>
            </a:r>
            <a:r>
              <a:rPr lang="en-US" sz="1200" dirty="0"/>
              <a:t>– </a:t>
            </a:r>
            <a:r>
              <a:rPr lang="en-US" sz="1200" dirty="0" smtClean="0"/>
              <a:t>6 </a:t>
            </a:r>
            <a:r>
              <a:rPr lang="en-US" sz="1200" dirty="0"/>
              <a:t>km: </a:t>
            </a:r>
            <a:r>
              <a:rPr lang="en-US" sz="1200" dirty="0" smtClean="0"/>
              <a:t>-0.5 </a:t>
            </a:r>
            <a:r>
              <a:rPr lang="en-US" sz="1200" dirty="0"/>
              <a:t>± </a:t>
            </a:r>
            <a:r>
              <a:rPr lang="en-US" sz="1200" dirty="0" smtClean="0"/>
              <a:t>1.7 %</a:t>
            </a:r>
          </a:p>
          <a:p>
            <a:endParaRPr lang="en-US" sz="1200" dirty="0" smtClean="0"/>
          </a:p>
          <a:p>
            <a:r>
              <a:rPr lang="en-US" sz="1200" dirty="0" smtClean="0"/>
              <a:t>Mean difference in partial column is closer to the mean difference in total column. However, the </a:t>
            </a:r>
            <a:r>
              <a:rPr lang="en-US" sz="1200" dirty="0" err="1" smtClean="0"/>
              <a:t>std</a:t>
            </a:r>
            <a:r>
              <a:rPr lang="en-US" sz="1200" dirty="0" smtClean="0"/>
              <a:t> of the differences in partial column is larger than in the total column. </a:t>
            </a:r>
          </a:p>
          <a:p>
            <a:endParaRPr lang="en-US" sz="1200" dirty="0" smtClean="0"/>
          </a:p>
          <a:p>
            <a:r>
              <a:rPr lang="en-US" sz="1200" dirty="0" smtClean="0"/>
              <a:t>The seasonal variation in the residual of the two layers are opposite in sign, the compensation contribution from the two layers make the residual of the total column to almost have no seasonal variation.</a:t>
            </a:r>
            <a:endParaRPr lang="en-US" sz="1200" dirty="0"/>
          </a:p>
        </p:txBody>
      </p:sp>
      <p:sp>
        <p:nvSpPr>
          <p:cNvPr id="12" name="TextBox 11"/>
          <p:cNvSpPr txBox="1"/>
          <p:nvPr/>
        </p:nvSpPr>
        <p:spPr>
          <a:xfrm>
            <a:off x="0" y="5911669"/>
            <a:ext cx="2245259" cy="276999"/>
          </a:xfrm>
          <a:prstGeom prst="rect">
            <a:avLst/>
          </a:prstGeom>
          <a:noFill/>
        </p:spPr>
        <p:txBody>
          <a:bodyPr wrap="square" rtlCol="0">
            <a:spAutoFit/>
          </a:bodyPr>
          <a:lstStyle/>
          <a:p>
            <a:r>
              <a:rPr lang="en-US" sz="1200" dirty="0" smtClean="0"/>
              <a:t>Zhou et al. 2021 (in preparation)</a:t>
            </a:r>
          </a:p>
        </p:txBody>
      </p:sp>
      <p:sp>
        <p:nvSpPr>
          <p:cNvPr id="13" name="TextBox 12"/>
          <p:cNvSpPr txBox="1"/>
          <p:nvPr/>
        </p:nvSpPr>
        <p:spPr>
          <a:xfrm>
            <a:off x="-1501" y="4121009"/>
            <a:ext cx="3256765" cy="1754326"/>
          </a:xfrm>
          <a:prstGeom prst="rect">
            <a:avLst/>
          </a:prstGeom>
          <a:noFill/>
        </p:spPr>
        <p:txBody>
          <a:bodyPr wrap="square" rtlCol="0">
            <a:spAutoFit/>
          </a:bodyPr>
          <a:lstStyle/>
          <a:p>
            <a:r>
              <a:rPr lang="en-US" sz="1200" dirty="0" smtClean="0"/>
              <a:t>Vertex70 uses dual detector – </a:t>
            </a:r>
          </a:p>
          <a:p>
            <a:r>
              <a:rPr lang="en-US" sz="1200" dirty="0" smtClean="0"/>
              <a:t>RT-</a:t>
            </a:r>
            <a:r>
              <a:rPr lang="en-US" sz="1200" dirty="0" err="1" smtClean="0"/>
              <a:t>InGaAs</a:t>
            </a:r>
            <a:r>
              <a:rPr lang="en-US" sz="1200" dirty="0" smtClean="0"/>
              <a:t> (NIR) and LN2-InSb (MIR)</a:t>
            </a:r>
          </a:p>
          <a:p>
            <a:r>
              <a:rPr lang="en-US" sz="1200" dirty="0" smtClean="0"/>
              <a:t>Resolution 0.2 cm-1</a:t>
            </a:r>
          </a:p>
          <a:p>
            <a:r>
              <a:rPr lang="en-US" sz="1200" dirty="0" smtClean="0"/>
              <a:t>Typical sampling 6 scans ~ 52 sec</a:t>
            </a:r>
          </a:p>
          <a:p>
            <a:endParaRPr lang="en-US" sz="1200" dirty="0"/>
          </a:p>
          <a:p>
            <a:r>
              <a:rPr lang="en-US" sz="1200" b="1" dirty="0" smtClean="0"/>
              <a:t>Retrieval uncertainties</a:t>
            </a:r>
          </a:p>
          <a:p>
            <a:r>
              <a:rPr lang="en-US" sz="1200" dirty="0" smtClean="0"/>
              <a:t>               Systematic	Random</a:t>
            </a:r>
          </a:p>
          <a:p>
            <a:r>
              <a:rPr lang="en-US" sz="1200" dirty="0" smtClean="0"/>
              <a:t>125HR:      3.6 %	1.5 %</a:t>
            </a:r>
          </a:p>
          <a:p>
            <a:r>
              <a:rPr lang="en-US" sz="1200" dirty="0" smtClean="0"/>
              <a:t>Vertex70:  3.7 %	1.8 %</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764" y="199175"/>
            <a:ext cx="579423" cy="579423"/>
          </a:xfrm>
          <a:prstGeom prst="rect">
            <a:avLst/>
          </a:prstGeom>
        </p:spPr>
      </p:pic>
    </p:spTree>
    <p:extLst>
      <p:ext uri="{BB962C8B-B14F-4D97-AF65-F5344CB8AC3E}">
        <p14:creationId xmlns:p14="http://schemas.microsoft.com/office/powerpoint/2010/main" val="2481394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11</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sp>
        <p:nvSpPr>
          <p:cNvPr id="5" name="NDACC IRWG"/>
          <p:cNvSpPr txBox="1"/>
          <p:nvPr/>
        </p:nvSpPr>
        <p:spPr>
          <a:xfrm>
            <a:off x="93853" y="163524"/>
            <a:ext cx="464524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lang="en-US" dirty="0" smtClean="0"/>
              <a:t>Vertex70 spectrometer – CH4 in MIR</a:t>
            </a:r>
            <a:endParaRPr dirty="0"/>
          </a:p>
        </p:txBody>
      </p:sp>
      <p:pic>
        <p:nvPicPr>
          <p:cNvPr id="6" name="Picture 5"/>
          <p:cNvPicPr>
            <a:picLocks noChangeAspect="1"/>
          </p:cNvPicPr>
          <p:nvPr/>
        </p:nvPicPr>
        <p:blipFill>
          <a:blip r:embed="rId2"/>
          <a:stretch>
            <a:fillRect/>
          </a:stretch>
        </p:blipFill>
        <p:spPr>
          <a:xfrm>
            <a:off x="303386" y="797978"/>
            <a:ext cx="4085734" cy="2456840"/>
          </a:xfrm>
          <a:prstGeom prst="rect">
            <a:avLst/>
          </a:prstGeom>
        </p:spPr>
      </p:pic>
      <p:sp>
        <p:nvSpPr>
          <p:cNvPr id="7" name="TextBox 6"/>
          <p:cNvSpPr txBox="1"/>
          <p:nvPr/>
        </p:nvSpPr>
        <p:spPr>
          <a:xfrm>
            <a:off x="237745" y="3252622"/>
            <a:ext cx="4000636" cy="1938992"/>
          </a:xfrm>
          <a:prstGeom prst="rect">
            <a:avLst/>
          </a:prstGeom>
          <a:noFill/>
        </p:spPr>
        <p:txBody>
          <a:bodyPr wrap="square" rtlCol="0">
            <a:spAutoFit/>
          </a:bodyPr>
          <a:lstStyle/>
          <a:p>
            <a:r>
              <a:rPr lang="en-US" sz="1200" dirty="0" smtClean="0"/>
              <a:t>Key results for CH4 total column retrievals</a:t>
            </a:r>
          </a:p>
          <a:p>
            <a:endParaRPr lang="en-US" sz="1200" dirty="0" smtClean="0"/>
          </a:p>
          <a:p>
            <a:r>
              <a:rPr lang="en-US" sz="1200" dirty="0" smtClean="0"/>
              <a:t>Mean </a:t>
            </a:r>
            <a:r>
              <a:rPr lang="en-US" sz="1200" dirty="0"/>
              <a:t>difference </a:t>
            </a:r>
            <a:r>
              <a:rPr lang="en-US" sz="1200" dirty="0" smtClean="0"/>
              <a:t>V2: 0.0 </a:t>
            </a:r>
            <a:r>
              <a:rPr lang="en-US" sz="1200" dirty="0"/>
              <a:t>± </a:t>
            </a:r>
            <a:r>
              <a:rPr lang="en-US" sz="1200" dirty="0" smtClean="0"/>
              <a:t>0.8 %.</a:t>
            </a:r>
            <a:endParaRPr lang="en-US" sz="1200" dirty="0"/>
          </a:p>
          <a:p>
            <a:r>
              <a:rPr lang="en-US" sz="1200" dirty="0"/>
              <a:t>Correlation: </a:t>
            </a:r>
            <a:r>
              <a:rPr lang="en-US" sz="1200" dirty="0" smtClean="0"/>
              <a:t>0.87</a:t>
            </a:r>
          </a:p>
          <a:p>
            <a:r>
              <a:rPr lang="en-US" sz="1200" dirty="0"/>
              <a:t>DOF </a:t>
            </a:r>
            <a:r>
              <a:rPr lang="en-US" sz="1200" dirty="0" smtClean="0"/>
              <a:t>2.1±0.2 </a:t>
            </a:r>
            <a:r>
              <a:rPr lang="en-US" sz="1200" dirty="0"/>
              <a:t>for 125HR; </a:t>
            </a:r>
            <a:r>
              <a:rPr lang="en-US" sz="1200" dirty="0" smtClean="0"/>
              <a:t>1.3±0.1 </a:t>
            </a:r>
            <a:r>
              <a:rPr lang="en-US" sz="1200" dirty="0"/>
              <a:t>for </a:t>
            </a:r>
            <a:r>
              <a:rPr lang="en-US" sz="1200" dirty="0" smtClean="0"/>
              <a:t>Vertex70</a:t>
            </a:r>
          </a:p>
          <a:p>
            <a:endParaRPr lang="en-US" sz="1200" dirty="0"/>
          </a:p>
          <a:p>
            <a:r>
              <a:rPr lang="en-US" sz="1200" b="1" dirty="0"/>
              <a:t>Retrieval uncertainties</a:t>
            </a:r>
          </a:p>
          <a:p>
            <a:r>
              <a:rPr lang="en-US" sz="1200" dirty="0"/>
              <a:t>               Systematic	Random</a:t>
            </a:r>
          </a:p>
          <a:p>
            <a:r>
              <a:rPr lang="en-US" sz="1200" dirty="0"/>
              <a:t>125HR:      </a:t>
            </a:r>
            <a:r>
              <a:rPr lang="en-US" sz="1200" dirty="0" smtClean="0"/>
              <a:t>3.9 </a:t>
            </a:r>
            <a:r>
              <a:rPr lang="en-US" sz="1200" dirty="0"/>
              <a:t>%	</a:t>
            </a:r>
            <a:r>
              <a:rPr lang="en-US" sz="1200" dirty="0" smtClean="0"/>
              <a:t>1.6 </a:t>
            </a:r>
            <a:r>
              <a:rPr lang="en-US" sz="1200" dirty="0"/>
              <a:t>%</a:t>
            </a:r>
          </a:p>
          <a:p>
            <a:r>
              <a:rPr lang="en-US" sz="1200" dirty="0"/>
              <a:t>Vertex70:  </a:t>
            </a:r>
            <a:r>
              <a:rPr lang="en-US" sz="1200" dirty="0" smtClean="0"/>
              <a:t>4.3 </a:t>
            </a:r>
            <a:r>
              <a:rPr lang="en-US" sz="1200" dirty="0"/>
              <a:t>%	</a:t>
            </a:r>
            <a:r>
              <a:rPr lang="en-US" sz="1200" dirty="0" smtClean="0"/>
              <a:t>2.4 %</a:t>
            </a:r>
          </a:p>
        </p:txBody>
      </p:sp>
      <p:pic>
        <p:nvPicPr>
          <p:cNvPr id="8" name="Picture 7"/>
          <p:cNvPicPr>
            <a:picLocks noChangeAspect="1"/>
          </p:cNvPicPr>
          <p:nvPr/>
        </p:nvPicPr>
        <p:blipFill>
          <a:blip r:embed="rId3"/>
          <a:stretch>
            <a:fillRect/>
          </a:stretch>
        </p:blipFill>
        <p:spPr>
          <a:xfrm>
            <a:off x="5126400" y="793786"/>
            <a:ext cx="6930679" cy="3110431"/>
          </a:xfrm>
          <a:prstGeom prst="rect">
            <a:avLst/>
          </a:prstGeom>
        </p:spPr>
      </p:pic>
      <p:sp>
        <p:nvSpPr>
          <p:cNvPr id="9" name="TextBox 8"/>
          <p:cNvSpPr txBox="1"/>
          <p:nvPr/>
        </p:nvSpPr>
        <p:spPr>
          <a:xfrm>
            <a:off x="6029608" y="4077818"/>
            <a:ext cx="5567882" cy="646331"/>
          </a:xfrm>
          <a:prstGeom prst="rect">
            <a:avLst/>
          </a:prstGeom>
          <a:noFill/>
        </p:spPr>
        <p:txBody>
          <a:bodyPr wrap="square" rtlCol="0">
            <a:spAutoFit/>
          </a:bodyPr>
          <a:lstStyle/>
          <a:p>
            <a:r>
              <a:rPr lang="en-US" sz="1200" dirty="0" smtClean="0">
                <a:latin typeface="Garamond" panose="02020404030301010803" pitchFamily="18" charset="0"/>
              </a:rPr>
              <a:t>The correlations between the two comparisons are in good agreement.</a:t>
            </a:r>
          </a:p>
          <a:p>
            <a:r>
              <a:rPr lang="en-US" sz="1200" dirty="0" smtClean="0">
                <a:latin typeface="Garamond" panose="02020404030301010803" pitchFamily="18" charset="0"/>
              </a:rPr>
              <a:t>The difference of the slopes between the N2O and CH4 total columns observed by the 125HR and Vertex70 are within their combined uncertainty. </a:t>
            </a:r>
          </a:p>
        </p:txBody>
      </p:sp>
      <p:sp>
        <p:nvSpPr>
          <p:cNvPr id="10" name="TextBox 9"/>
          <p:cNvSpPr txBox="1"/>
          <p:nvPr/>
        </p:nvSpPr>
        <p:spPr>
          <a:xfrm>
            <a:off x="0" y="5408672"/>
            <a:ext cx="12192000" cy="738664"/>
          </a:xfrm>
          <a:prstGeom prst="rect">
            <a:avLst/>
          </a:prstGeom>
          <a:noFill/>
        </p:spPr>
        <p:txBody>
          <a:bodyPr wrap="square" rtlCol="0">
            <a:spAutoFit/>
          </a:bodyPr>
          <a:lstStyle/>
          <a:p>
            <a:r>
              <a:rPr lang="en-US" sz="1400" b="1" dirty="0" smtClean="0">
                <a:latin typeface="Garamond" panose="02020404030301010803" pitchFamily="18" charset="0"/>
              </a:rPr>
              <a:t>The differences between the Vertex70 N2O and CH4 retrievals and reference data from 125HR and AirCore are within the estimated uncertainties. Portable FTIRs of this kind will help to fill the gap of the NDACC network and contribute to satellite validation, model verification and other scientific studies. They may have the potential of becoming a travelling </a:t>
            </a:r>
            <a:r>
              <a:rPr lang="en-US" sz="1400" b="1" dirty="0">
                <a:latin typeface="Garamond" panose="02020404030301010803" pitchFamily="18" charset="0"/>
              </a:rPr>
              <a:t>standard for few target NDACC </a:t>
            </a:r>
            <a:r>
              <a:rPr lang="en-US" sz="1400" b="1" dirty="0" smtClean="0">
                <a:latin typeface="Garamond" panose="02020404030301010803" pitchFamily="18" charset="0"/>
              </a:rPr>
              <a:t>gases upon calibration to the in-situ profile measurements.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6764" y="199175"/>
            <a:ext cx="579423" cy="579423"/>
          </a:xfrm>
          <a:prstGeom prst="rect">
            <a:avLst/>
          </a:prstGeom>
        </p:spPr>
      </p:pic>
      <p:sp>
        <p:nvSpPr>
          <p:cNvPr id="12" name="TextBox 11"/>
          <p:cNvSpPr txBox="1"/>
          <p:nvPr/>
        </p:nvSpPr>
        <p:spPr>
          <a:xfrm>
            <a:off x="9946741" y="4680217"/>
            <a:ext cx="2245259" cy="276999"/>
          </a:xfrm>
          <a:prstGeom prst="rect">
            <a:avLst/>
          </a:prstGeom>
          <a:noFill/>
        </p:spPr>
        <p:txBody>
          <a:bodyPr wrap="square" rtlCol="0">
            <a:spAutoFit/>
          </a:bodyPr>
          <a:lstStyle/>
          <a:p>
            <a:r>
              <a:rPr lang="en-US" sz="1200" dirty="0" smtClean="0"/>
              <a:t>Zhou et al. 2021 (in preparation)</a:t>
            </a:r>
          </a:p>
        </p:txBody>
      </p:sp>
    </p:spTree>
    <p:extLst>
      <p:ext uri="{BB962C8B-B14F-4D97-AF65-F5344CB8AC3E}">
        <p14:creationId xmlns:p14="http://schemas.microsoft.com/office/powerpoint/2010/main" val="2607016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6940837" y="262551"/>
            <a:ext cx="3831369" cy="2894109"/>
          </a:xfrm>
          <a:prstGeom prst="rect">
            <a:avLst/>
          </a:prstGeom>
        </p:spPr>
      </p:pic>
      <p:sp>
        <p:nvSpPr>
          <p:cNvPr id="4" name="Slide Number Placeholder 3"/>
          <p:cNvSpPr>
            <a:spLocks noGrp="1"/>
          </p:cNvSpPr>
          <p:nvPr>
            <p:ph type="sldNum" sz="quarter" idx="12"/>
          </p:nvPr>
        </p:nvSpPr>
        <p:spPr/>
        <p:txBody>
          <a:bodyPr/>
          <a:lstStyle/>
          <a:p>
            <a:fld id="{8CA0756C-33DC-45D1-8CE9-A603DFA7D1E1}" type="slidenum">
              <a:rPr lang="en-GB" smtClean="0"/>
              <a:pPr/>
              <a:t>12</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4451" r="5229"/>
          <a:stretch/>
        </p:blipFill>
        <p:spPr>
          <a:xfrm>
            <a:off x="7339775" y="3223034"/>
            <a:ext cx="3883504" cy="2915216"/>
          </a:xfrm>
          <a:prstGeom prst="rect">
            <a:avLst/>
          </a:prstGeom>
        </p:spPr>
      </p:pic>
      <p:grpSp>
        <p:nvGrpSpPr>
          <p:cNvPr id="20" name="Group 19"/>
          <p:cNvGrpSpPr/>
          <p:nvPr/>
        </p:nvGrpSpPr>
        <p:grpSpPr>
          <a:xfrm>
            <a:off x="244442" y="1846908"/>
            <a:ext cx="5640309" cy="3711920"/>
            <a:chOff x="336810" y="865257"/>
            <a:chExt cx="7743292" cy="5547482"/>
          </a:xfrm>
        </p:grpSpPr>
        <p:pic>
          <p:nvPicPr>
            <p:cNvPr id="7" name="object 7"/>
            <p:cNvPicPr/>
            <p:nvPr/>
          </p:nvPicPr>
          <p:blipFill>
            <a:blip r:embed="rId4" cstate="print"/>
            <a:stretch>
              <a:fillRect/>
            </a:stretch>
          </p:blipFill>
          <p:spPr>
            <a:xfrm>
              <a:off x="692576" y="6241127"/>
              <a:ext cx="177250" cy="80682"/>
            </a:xfrm>
            <a:prstGeom prst="rect">
              <a:avLst/>
            </a:prstGeom>
          </p:spPr>
        </p:pic>
        <p:pic>
          <p:nvPicPr>
            <p:cNvPr id="8" name="object 8"/>
            <p:cNvPicPr/>
            <p:nvPr/>
          </p:nvPicPr>
          <p:blipFill>
            <a:blip r:embed="rId5" cstate="print"/>
            <a:stretch>
              <a:fillRect/>
            </a:stretch>
          </p:blipFill>
          <p:spPr>
            <a:xfrm>
              <a:off x="3095905" y="6241127"/>
              <a:ext cx="177243" cy="80682"/>
            </a:xfrm>
            <a:prstGeom prst="rect">
              <a:avLst/>
            </a:prstGeom>
          </p:spPr>
        </p:pic>
        <p:pic>
          <p:nvPicPr>
            <p:cNvPr id="9" name="object 9"/>
            <p:cNvPicPr/>
            <p:nvPr/>
          </p:nvPicPr>
          <p:blipFill>
            <a:blip r:embed="rId6" cstate="print"/>
            <a:stretch>
              <a:fillRect/>
            </a:stretch>
          </p:blipFill>
          <p:spPr>
            <a:xfrm>
              <a:off x="5496362" y="6241127"/>
              <a:ext cx="180101" cy="80682"/>
            </a:xfrm>
            <a:prstGeom prst="rect">
              <a:avLst/>
            </a:prstGeom>
          </p:spPr>
        </p:pic>
        <p:pic>
          <p:nvPicPr>
            <p:cNvPr id="10" name="object 10"/>
            <p:cNvPicPr/>
            <p:nvPr/>
          </p:nvPicPr>
          <p:blipFill>
            <a:blip r:embed="rId7" cstate="print"/>
            <a:stretch>
              <a:fillRect/>
            </a:stretch>
          </p:blipFill>
          <p:spPr>
            <a:xfrm>
              <a:off x="7899687" y="6241127"/>
              <a:ext cx="180415" cy="80682"/>
            </a:xfrm>
            <a:prstGeom prst="rect">
              <a:avLst/>
            </a:prstGeom>
          </p:spPr>
        </p:pic>
        <p:pic>
          <p:nvPicPr>
            <p:cNvPr id="11" name="object 11"/>
            <p:cNvPicPr/>
            <p:nvPr/>
          </p:nvPicPr>
          <p:blipFill>
            <a:blip r:embed="rId8" cstate="print"/>
            <a:stretch>
              <a:fillRect/>
            </a:stretch>
          </p:blipFill>
          <p:spPr>
            <a:xfrm>
              <a:off x="4105221" y="6306328"/>
              <a:ext cx="557794" cy="106411"/>
            </a:xfrm>
            <a:prstGeom prst="rect">
              <a:avLst/>
            </a:prstGeom>
          </p:spPr>
        </p:pic>
        <p:pic>
          <p:nvPicPr>
            <p:cNvPr id="12" name="object 12"/>
            <p:cNvPicPr/>
            <p:nvPr/>
          </p:nvPicPr>
          <p:blipFill>
            <a:blip r:embed="rId9" cstate="print"/>
            <a:stretch>
              <a:fillRect/>
            </a:stretch>
          </p:blipFill>
          <p:spPr>
            <a:xfrm>
              <a:off x="549000" y="6039735"/>
              <a:ext cx="183281" cy="81007"/>
            </a:xfrm>
            <a:prstGeom prst="rect">
              <a:avLst/>
            </a:prstGeom>
          </p:spPr>
        </p:pic>
        <p:pic>
          <p:nvPicPr>
            <p:cNvPr id="13" name="object 13"/>
            <p:cNvPicPr/>
            <p:nvPr/>
          </p:nvPicPr>
          <p:blipFill>
            <a:blip r:embed="rId10" cstate="print"/>
            <a:stretch>
              <a:fillRect/>
            </a:stretch>
          </p:blipFill>
          <p:spPr>
            <a:xfrm>
              <a:off x="549000" y="4782166"/>
              <a:ext cx="182966" cy="80693"/>
            </a:xfrm>
            <a:prstGeom prst="rect">
              <a:avLst/>
            </a:prstGeom>
          </p:spPr>
        </p:pic>
        <p:pic>
          <p:nvPicPr>
            <p:cNvPr id="14" name="object 14"/>
            <p:cNvPicPr/>
            <p:nvPr/>
          </p:nvPicPr>
          <p:blipFill>
            <a:blip r:embed="rId11" cstate="print"/>
            <a:stretch>
              <a:fillRect/>
            </a:stretch>
          </p:blipFill>
          <p:spPr>
            <a:xfrm>
              <a:off x="549000" y="3470608"/>
              <a:ext cx="183281" cy="80682"/>
            </a:xfrm>
            <a:prstGeom prst="rect">
              <a:avLst/>
            </a:prstGeom>
          </p:spPr>
        </p:pic>
        <p:pic>
          <p:nvPicPr>
            <p:cNvPr id="15" name="object 15"/>
            <p:cNvPicPr/>
            <p:nvPr/>
          </p:nvPicPr>
          <p:blipFill>
            <a:blip r:embed="rId12" cstate="print"/>
            <a:stretch>
              <a:fillRect/>
            </a:stretch>
          </p:blipFill>
          <p:spPr>
            <a:xfrm>
              <a:off x="549000" y="2159990"/>
              <a:ext cx="182966" cy="79729"/>
            </a:xfrm>
            <a:prstGeom prst="rect">
              <a:avLst/>
            </a:prstGeom>
          </p:spPr>
        </p:pic>
        <p:pic>
          <p:nvPicPr>
            <p:cNvPr id="16" name="object 16"/>
            <p:cNvPicPr/>
            <p:nvPr/>
          </p:nvPicPr>
          <p:blipFill>
            <a:blip r:embed="rId13" cstate="print"/>
            <a:stretch>
              <a:fillRect/>
            </a:stretch>
          </p:blipFill>
          <p:spPr>
            <a:xfrm>
              <a:off x="549000" y="887816"/>
              <a:ext cx="183281" cy="80682"/>
            </a:xfrm>
            <a:prstGeom prst="rect">
              <a:avLst/>
            </a:prstGeom>
          </p:spPr>
        </p:pic>
        <p:pic>
          <p:nvPicPr>
            <p:cNvPr id="17" name="object 17"/>
            <p:cNvPicPr/>
            <p:nvPr/>
          </p:nvPicPr>
          <p:blipFill>
            <a:blip r:embed="rId14" cstate="print"/>
            <a:stretch>
              <a:fillRect/>
            </a:stretch>
          </p:blipFill>
          <p:spPr>
            <a:xfrm>
              <a:off x="339669" y="3515083"/>
              <a:ext cx="81001" cy="284606"/>
            </a:xfrm>
            <a:prstGeom prst="rect">
              <a:avLst/>
            </a:prstGeom>
          </p:spPr>
        </p:pic>
        <p:pic>
          <p:nvPicPr>
            <p:cNvPr id="18" name="object 18"/>
            <p:cNvPicPr/>
            <p:nvPr/>
          </p:nvPicPr>
          <p:blipFill>
            <a:blip r:embed="rId15" cstate="print"/>
            <a:stretch>
              <a:fillRect/>
            </a:stretch>
          </p:blipFill>
          <p:spPr>
            <a:xfrm>
              <a:off x="336810" y="3200288"/>
              <a:ext cx="106412" cy="269053"/>
            </a:xfrm>
            <a:prstGeom prst="rect">
              <a:avLst/>
            </a:prstGeom>
          </p:spPr>
        </p:pic>
        <p:pic>
          <p:nvPicPr>
            <p:cNvPr id="19" name="object 19"/>
            <p:cNvPicPr/>
            <p:nvPr/>
          </p:nvPicPr>
          <p:blipFill>
            <a:blip r:embed="rId16" cstate="print"/>
            <a:stretch>
              <a:fillRect/>
            </a:stretch>
          </p:blipFill>
          <p:spPr>
            <a:xfrm>
              <a:off x="755576" y="865257"/>
              <a:ext cx="7219806" cy="5255485"/>
            </a:xfrm>
            <a:prstGeom prst="rect">
              <a:avLst/>
            </a:prstGeom>
          </p:spPr>
        </p:pic>
      </p:grpSp>
      <p:sp>
        <p:nvSpPr>
          <p:cNvPr id="22" name="NDACC IRWG"/>
          <p:cNvSpPr txBox="1"/>
          <p:nvPr/>
        </p:nvSpPr>
        <p:spPr>
          <a:xfrm>
            <a:off x="93853" y="163524"/>
            <a:ext cx="671921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lang="en-US" dirty="0" smtClean="0"/>
              <a:t>IRcube – low resolution FTIR measuring CO2 and CH4</a:t>
            </a:r>
            <a:endParaRPr dirty="0"/>
          </a:p>
        </p:txBody>
      </p:sp>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76764" y="199175"/>
            <a:ext cx="579423" cy="579423"/>
          </a:xfrm>
          <a:prstGeom prst="rect">
            <a:avLst/>
          </a:prstGeom>
        </p:spPr>
      </p:pic>
      <p:sp>
        <p:nvSpPr>
          <p:cNvPr id="24" name="TextBox 23"/>
          <p:cNvSpPr txBox="1"/>
          <p:nvPr/>
        </p:nvSpPr>
        <p:spPr>
          <a:xfrm>
            <a:off x="253498" y="854784"/>
            <a:ext cx="6053750" cy="523220"/>
          </a:xfrm>
          <a:prstGeom prst="rect">
            <a:avLst/>
          </a:prstGeom>
          <a:noFill/>
        </p:spPr>
        <p:txBody>
          <a:bodyPr wrap="square" rtlCol="0">
            <a:spAutoFit/>
          </a:bodyPr>
          <a:lstStyle/>
          <a:p>
            <a:r>
              <a:rPr lang="en-US" sz="1400" dirty="0">
                <a:latin typeface="Garamond" panose="02020404030301010803" pitchFamily="18" charset="0"/>
              </a:rPr>
              <a:t>Compact spectrometer using </a:t>
            </a:r>
            <a:r>
              <a:rPr lang="en-US" sz="1400" dirty="0" err="1">
                <a:latin typeface="Garamond" panose="02020404030301010803" pitchFamily="18" charset="0"/>
              </a:rPr>
              <a:t>InGaAs</a:t>
            </a:r>
            <a:r>
              <a:rPr lang="en-US" sz="1400" dirty="0">
                <a:latin typeface="Garamond" panose="02020404030301010803" pitchFamily="18" charset="0"/>
              </a:rPr>
              <a:t> detector (4500 – 15000 cm</a:t>
            </a:r>
            <a:r>
              <a:rPr lang="en-US" sz="1400" baseline="30000" dirty="0">
                <a:latin typeface="Garamond" panose="02020404030301010803" pitchFamily="18" charset="0"/>
              </a:rPr>
              <a:t>-1</a:t>
            </a:r>
            <a:r>
              <a:rPr lang="en-US" sz="1400" dirty="0">
                <a:latin typeface="Garamond" panose="02020404030301010803" pitchFamily="18" charset="0"/>
              </a:rPr>
              <a:t>)</a:t>
            </a:r>
          </a:p>
          <a:p>
            <a:r>
              <a:rPr lang="en-US" sz="1400" dirty="0" smtClean="0">
                <a:latin typeface="Garamond" panose="02020404030301010803" pitchFamily="18" charset="0"/>
              </a:rPr>
              <a:t>Novel design which uses a </a:t>
            </a:r>
            <a:r>
              <a:rPr lang="en-US" sz="1400" dirty="0" err="1" smtClean="0">
                <a:latin typeface="Garamond" panose="02020404030301010803" pitchFamily="18" charset="0"/>
              </a:rPr>
              <a:t>fibre</a:t>
            </a:r>
            <a:r>
              <a:rPr lang="en-US" sz="1400" dirty="0" smtClean="0">
                <a:latin typeface="Garamond" panose="02020404030301010803" pitchFamily="18" charset="0"/>
              </a:rPr>
              <a:t>-optic feed from an independent solar tracker</a:t>
            </a:r>
          </a:p>
        </p:txBody>
      </p:sp>
      <p:sp>
        <p:nvSpPr>
          <p:cNvPr id="5" name="TextBox 4"/>
          <p:cNvSpPr txBox="1"/>
          <p:nvPr/>
        </p:nvSpPr>
        <p:spPr>
          <a:xfrm>
            <a:off x="494951" y="5679347"/>
            <a:ext cx="5509072" cy="369332"/>
          </a:xfrm>
          <a:prstGeom prst="rect">
            <a:avLst/>
          </a:prstGeom>
          <a:noFill/>
        </p:spPr>
        <p:txBody>
          <a:bodyPr wrap="none" rtlCol="0">
            <a:spAutoFit/>
          </a:bodyPr>
          <a:lstStyle/>
          <a:p>
            <a:r>
              <a:rPr lang="en-US" dirty="0"/>
              <a:t>Mean </a:t>
            </a:r>
            <a:r>
              <a:rPr lang="en-US" dirty="0" smtClean="0"/>
              <a:t>difference (5 months): HR125-IRCube = 0.174 ppm</a:t>
            </a:r>
            <a:endParaRPr lang="en-US" dirty="0"/>
          </a:p>
        </p:txBody>
      </p:sp>
    </p:spTree>
    <p:extLst>
      <p:ext uri="{BB962C8B-B14F-4D97-AF65-F5344CB8AC3E}">
        <p14:creationId xmlns:p14="http://schemas.microsoft.com/office/powerpoint/2010/main" val="2022350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13</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657" b="2664"/>
          <a:stretch/>
        </p:blipFill>
        <p:spPr>
          <a:xfrm>
            <a:off x="94224" y="1157681"/>
            <a:ext cx="7606532" cy="4669244"/>
          </a:xfrm>
          <a:prstGeom prst="rect">
            <a:avLst/>
          </a:prstGeom>
        </p:spPr>
      </p:pic>
      <p:sp>
        <p:nvSpPr>
          <p:cNvPr id="6" name="NDACC IRWG"/>
          <p:cNvSpPr txBox="1"/>
          <p:nvPr/>
        </p:nvSpPr>
        <p:spPr>
          <a:xfrm>
            <a:off x="93853" y="163524"/>
            <a:ext cx="3665553"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lang="en-US" dirty="0" smtClean="0"/>
              <a:t>Thank you for your attention</a:t>
            </a:r>
            <a:endParaRPr dirty="0"/>
          </a:p>
        </p:txBody>
      </p:sp>
      <p:sp>
        <p:nvSpPr>
          <p:cNvPr id="7" name="TextBox 6"/>
          <p:cNvSpPr txBox="1"/>
          <p:nvPr/>
        </p:nvSpPr>
        <p:spPr>
          <a:xfrm>
            <a:off x="7835318" y="1695602"/>
            <a:ext cx="4294482" cy="3539430"/>
          </a:xfrm>
          <a:prstGeom prst="rect">
            <a:avLst/>
          </a:prstGeom>
          <a:noFill/>
        </p:spPr>
        <p:txBody>
          <a:bodyPr wrap="square" rtlCol="0">
            <a:spAutoFit/>
          </a:bodyPr>
          <a:lstStyle/>
          <a:p>
            <a:r>
              <a:rPr lang="en-US" sz="1600" dirty="0" smtClean="0"/>
              <a:t>Ground-based high-resolution FTIR data form the backbone for satellite validation and model evaluation of several products</a:t>
            </a:r>
          </a:p>
          <a:p>
            <a:endParaRPr lang="en-US" sz="1600" dirty="0"/>
          </a:p>
          <a:p>
            <a:r>
              <a:rPr lang="en-US" sz="1600" dirty="0" smtClean="0"/>
              <a:t>Portable low-resolution FTIRs complement the high-resolution FTIRs for some applications (e.g. total column measurements), fill gaps in the networks, target hot spots, travelling standard, …, </a:t>
            </a:r>
          </a:p>
          <a:p>
            <a:r>
              <a:rPr lang="en-US" sz="1600" dirty="0" smtClean="0"/>
              <a:t>Play key role for validation of satellite missions and model evaluations </a:t>
            </a:r>
          </a:p>
          <a:p>
            <a:endParaRPr lang="en-US" sz="1600" dirty="0" smtClean="0"/>
          </a:p>
          <a:p>
            <a:endParaRPr lang="en-US" sz="1600" dirty="0" smtClean="0"/>
          </a:p>
          <a:p>
            <a:r>
              <a:rPr lang="en-US" sz="1600" dirty="0" smtClean="0"/>
              <a:t>Please visit </a:t>
            </a:r>
            <a:r>
              <a:rPr lang="en-US" sz="1600" dirty="0" smtClean="0">
                <a:hlinkClick r:id="rId3"/>
              </a:rPr>
              <a:t>https://frm4ghg.aeronomie.be/</a:t>
            </a:r>
            <a:r>
              <a:rPr lang="en-US" sz="1600" dirty="0"/>
              <a:t> </a:t>
            </a:r>
            <a:r>
              <a:rPr lang="en-US" sz="1600" dirty="0" smtClean="0"/>
              <a:t>for more information on the low-resolution FTIRs</a:t>
            </a:r>
            <a:endParaRPr lang="en-US" sz="1600" dirty="0"/>
          </a:p>
        </p:txBody>
      </p:sp>
    </p:spTree>
    <p:extLst>
      <p:ext uri="{BB962C8B-B14F-4D97-AF65-F5344CB8AC3E}">
        <p14:creationId xmlns:p14="http://schemas.microsoft.com/office/powerpoint/2010/main" val="2922299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2</a:t>
            </a:fld>
            <a:endParaRPr lang="en-GB" dirty="0"/>
          </a:p>
        </p:txBody>
      </p:sp>
      <p:sp>
        <p:nvSpPr>
          <p:cNvPr id="5" name="Date Placeholder 4"/>
          <p:cNvSpPr>
            <a:spLocks noGrp="1"/>
          </p:cNvSpPr>
          <p:nvPr>
            <p:ph type="dt" sz="half" idx="10"/>
          </p:nvPr>
        </p:nvSpPr>
        <p:spPr/>
        <p:txBody>
          <a:bodyPr/>
          <a:lstStyle/>
          <a:p>
            <a:r>
              <a:rPr lang="en-US" smtClean="0"/>
              <a:t>24/11/2021</a:t>
            </a:r>
            <a:endParaRPr lang="en-GB" dirty="0"/>
          </a:p>
        </p:txBody>
      </p:sp>
      <p:sp>
        <p:nvSpPr>
          <p:cNvPr id="6" name="Footer Placeholder 5"/>
          <p:cNvSpPr>
            <a:spLocks noGrp="1"/>
          </p:cNvSpPr>
          <p:nvPr>
            <p:ph type="ftr" sz="quarter" idx="11"/>
          </p:nvPr>
        </p:nvSpPr>
        <p:spPr/>
        <p:txBody>
          <a:bodyPr/>
          <a:lstStyle/>
          <a:p>
            <a:r>
              <a:rPr lang="en-US" smtClean="0"/>
              <a:t>3.5.4 Greenhouse Gases - Mahesh Kumar Sha</a:t>
            </a:r>
            <a:endParaRPr lang="en-GB" dirty="0"/>
          </a:p>
        </p:txBody>
      </p:sp>
      <p:sp>
        <p:nvSpPr>
          <p:cNvPr id="7" name="Bruker 120HR/125HR…"/>
          <p:cNvSpPr txBox="1">
            <a:spLocks/>
          </p:cNvSpPr>
          <p:nvPr/>
        </p:nvSpPr>
        <p:spPr>
          <a:xfrm>
            <a:off x="105405" y="765714"/>
            <a:ext cx="3865317" cy="5869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2000"/>
            </a:pPr>
            <a:r>
              <a:rPr lang="en-US" sz="1600" dirty="0" smtClean="0"/>
              <a:t>Bruker IFS 120HR/125HR</a:t>
            </a:r>
          </a:p>
          <a:p>
            <a:pPr>
              <a:defRPr sz="2000"/>
            </a:pPr>
            <a:r>
              <a:rPr lang="en-US" sz="1600" dirty="0" smtClean="0"/>
              <a:t>Resolution 0.0036cm</a:t>
            </a:r>
            <a:r>
              <a:rPr lang="en-US" sz="1600" baseline="30000" dirty="0" smtClean="0"/>
              <a:t>-1</a:t>
            </a:r>
          </a:p>
          <a:p>
            <a:pPr>
              <a:defRPr sz="2000"/>
            </a:pPr>
            <a:r>
              <a:rPr lang="en-US" sz="1600" dirty="0" smtClean="0"/>
              <a:t>Profile retrievals (DOF 1 to 5 depending on the species, independent atmospheric altitude layers)</a:t>
            </a:r>
          </a:p>
          <a:p>
            <a:pPr>
              <a:defRPr sz="2000"/>
            </a:pPr>
            <a:r>
              <a:rPr lang="en-US" sz="1600" dirty="0">
                <a:hlinkClick r:id="rId2"/>
              </a:rPr>
              <a:t>https://</a:t>
            </a:r>
            <a:r>
              <a:rPr lang="en-US" sz="1600" dirty="0" smtClean="0">
                <a:hlinkClick r:id="rId2"/>
              </a:rPr>
              <a:t>www2.acom.ucar.edu/irwg</a:t>
            </a:r>
            <a:r>
              <a:rPr lang="en-US" sz="1600" dirty="0" smtClean="0"/>
              <a:t>  </a:t>
            </a:r>
            <a:endParaRPr lang="en-US" sz="1600" dirty="0"/>
          </a:p>
        </p:txBody>
      </p:sp>
      <p:sp>
        <p:nvSpPr>
          <p:cNvPr id="8" name="Bruker 125HR…"/>
          <p:cNvSpPr txBox="1"/>
          <p:nvPr/>
        </p:nvSpPr>
        <p:spPr>
          <a:xfrm>
            <a:off x="4104633" y="757079"/>
            <a:ext cx="386531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2000"/>
            </a:pPr>
            <a:r>
              <a:rPr sz="1600" dirty="0"/>
              <a:t>Bruker </a:t>
            </a:r>
            <a:r>
              <a:rPr lang="en-US" sz="1600" dirty="0" smtClean="0"/>
              <a:t>IFS </a:t>
            </a:r>
            <a:r>
              <a:rPr sz="1600" dirty="0" smtClean="0"/>
              <a:t>125HR </a:t>
            </a:r>
            <a:endParaRPr sz="1600" dirty="0"/>
          </a:p>
          <a:p>
            <a:pPr marL="228600" indent="-228600">
              <a:lnSpc>
                <a:spcPct val="90000"/>
              </a:lnSpc>
              <a:spcBef>
                <a:spcPts val="1000"/>
              </a:spcBef>
              <a:buSzPct val="100000"/>
              <a:buFont typeface="Arial" panose="020B0604020202020204" pitchFamily="34" charset="0"/>
              <a:buChar char="•"/>
              <a:defRPr sz="2000"/>
            </a:pPr>
            <a:r>
              <a:rPr sz="1600" dirty="0" smtClean="0"/>
              <a:t>Resolution </a:t>
            </a:r>
            <a:r>
              <a:rPr sz="1600" dirty="0"/>
              <a:t>0.02cm</a:t>
            </a:r>
            <a:r>
              <a:rPr sz="1600" baseline="30000" dirty="0"/>
              <a:t>-1</a:t>
            </a:r>
          </a:p>
          <a:p>
            <a:pPr marL="228600" indent="-228600">
              <a:lnSpc>
                <a:spcPct val="90000"/>
              </a:lnSpc>
              <a:spcBef>
                <a:spcPts val="1000"/>
              </a:spcBef>
              <a:buSzPct val="100000"/>
              <a:buFont typeface="Arial"/>
              <a:buChar char="•"/>
              <a:defRPr sz="2000"/>
            </a:pPr>
            <a:r>
              <a:rPr lang="en-US" sz="1600" dirty="0" smtClean="0"/>
              <a:t>Profile scaling </a:t>
            </a:r>
            <a:r>
              <a:rPr sz="1600" dirty="0" smtClean="0"/>
              <a:t>retrievals</a:t>
            </a:r>
            <a:endParaRPr lang="en-US" sz="1600" dirty="0"/>
          </a:p>
          <a:p>
            <a:pPr marL="228600" indent="-228600">
              <a:lnSpc>
                <a:spcPct val="90000"/>
              </a:lnSpc>
              <a:spcBef>
                <a:spcPts val="1000"/>
              </a:spcBef>
              <a:buSzPct val="100000"/>
              <a:buFont typeface="Arial"/>
              <a:buChar char="•"/>
              <a:defRPr sz="2000"/>
            </a:pPr>
            <a:endParaRPr lang="en-US" sz="1600" u="sng" dirty="0">
              <a:solidFill>
                <a:srgbClr val="0563C1"/>
              </a:solidFill>
              <a:uFill>
                <a:solidFill>
                  <a:srgbClr val="0563C1"/>
                </a:solidFill>
              </a:uFill>
              <a:hlinkClick r:id="rId3" action="ppaction://hlinkfile"/>
            </a:endParaRPr>
          </a:p>
          <a:p>
            <a:pPr marL="228600" indent="-228600">
              <a:lnSpc>
                <a:spcPct val="90000"/>
              </a:lnSpc>
              <a:spcBef>
                <a:spcPts val="1000"/>
              </a:spcBef>
              <a:buSzPct val="100000"/>
              <a:buFont typeface="Arial"/>
              <a:buChar char="•"/>
              <a:defRPr sz="2000"/>
            </a:pPr>
            <a:r>
              <a:rPr lang="en-US" sz="1600" u="sng" dirty="0" smtClean="0">
                <a:solidFill>
                  <a:srgbClr val="0563C1"/>
                </a:solidFill>
                <a:uFill>
                  <a:solidFill>
                    <a:srgbClr val="0563C1"/>
                  </a:solidFill>
                </a:uFill>
                <a:hlinkClick r:id="rId3" action="ppaction://hlinkfile"/>
              </a:rPr>
              <a:t>tccon.org</a:t>
            </a:r>
            <a:r>
              <a:rPr sz="1600" dirty="0" smtClean="0"/>
              <a:t> </a:t>
            </a:r>
            <a:endParaRPr sz="1600" dirty="0"/>
          </a:p>
        </p:txBody>
      </p:sp>
      <p:sp>
        <p:nvSpPr>
          <p:cNvPr id="9" name="Bruker EM27/SUN…"/>
          <p:cNvSpPr txBox="1"/>
          <p:nvPr/>
        </p:nvSpPr>
        <p:spPr>
          <a:xfrm>
            <a:off x="8103861" y="757079"/>
            <a:ext cx="386531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2000"/>
            </a:pPr>
            <a:r>
              <a:rPr sz="1600" dirty="0"/>
              <a:t>Bruker EM27/SUN </a:t>
            </a:r>
          </a:p>
          <a:p>
            <a:pPr marL="228600" indent="-228600">
              <a:lnSpc>
                <a:spcPct val="90000"/>
              </a:lnSpc>
              <a:spcBef>
                <a:spcPts val="1000"/>
              </a:spcBef>
              <a:buSzPct val="100000"/>
              <a:buFont typeface="Arial" panose="020B0604020202020204" pitchFamily="34" charset="0"/>
              <a:buChar char="•"/>
              <a:defRPr sz="2000"/>
            </a:pPr>
            <a:r>
              <a:rPr sz="1600" dirty="0"/>
              <a:t>Resolution </a:t>
            </a:r>
            <a:r>
              <a:rPr sz="1600" dirty="0" smtClean="0"/>
              <a:t>0.5cm</a:t>
            </a:r>
            <a:r>
              <a:rPr sz="1600" baseline="30000" dirty="0" smtClean="0"/>
              <a:t>-1</a:t>
            </a:r>
            <a:endParaRPr sz="1600" baseline="30000" dirty="0"/>
          </a:p>
          <a:p>
            <a:pPr marL="228600" indent="-228600">
              <a:lnSpc>
                <a:spcPct val="90000"/>
              </a:lnSpc>
              <a:spcBef>
                <a:spcPts val="1000"/>
              </a:spcBef>
              <a:buSzPct val="100000"/>
              <a:buFont typeface="Arial"/>
              <a:buChar char="•"/>
              <a:defRPr sz="2000"/>
            </a:pPr>
            <a:r>
              <a:rPr lang="en-US" sz="1600" dirty="0" smtClean="0"/>
              <a:t>Profile scaling</a:t>
            </a:r>
            <a:r>
              <a:rPr sz="1600" dirty="0" smtClean="0"/>
              <a:t> retrievals</a:t>
            </a:r>
            <a:endParaRPr lang="en-US" sz="1600" dirty="0" smtClean="0"/>
          </a:p>
          <a:p>
            <a:pPr marL="228600" indent="-228600">
              <a:lnSpc>
                <a:spcPct val="90000"/>
              </a:lnSpc>
              <a:spcBef>
                <a:spcPts val="1000"/>
              </a:spcBef>
              <a:buSzPct val="100000"/>
              <a:buFont typeface="Arial"/>
              <a:buChar char="•"/>
              <a:defRPr sz="2000"/>
            </a:pPr>
            <a:endParaRPr lang="en-US" sz="1600" dirty="0"/>
          </a:p>
          <a:p>
            <a:pPr marL="228600" indent="-228600">
              <a:lnSpc>
                <a:spcPct val="90000"/>
              </a:lnSpc>
              <a:spcBef>
                <a:spcPts val="1000"/>
              </a:spcBef>
              <a:buSzPct val="100000"/>
              <a:buFont typeface="Arial"/>
              <a:buChar char="•"/>
              <a:defRPr sz="2000"/>
            </a:pPr>
            <a:r>
              <a:rPr lang="en-US" sz="1600" dirty="0" smtClean="0">
                <a:hlinkClick r:id="rId4"/>
              </a:rPr>
              <a:t>http</a:t>
            </a:r>
            <a:r>
              <a:rPr lang="en-US" sz="1600" dirty="0">
                <a:hlinkClick r:id="rId4"/>
              </a:rPr>
              <a:t>://www.imk-asf.kit.edu/english/COCCON.php</a:t>
            </a:r>
            <a:endParaRPr lang="en-US" sz="1600" dirty="0"/>
          </a:p>
          <a:p>
            <a:pPr marL="228600" indent="-228600">
              <a:lnSpc>
                <a:spcPct val="90000"/>
              </a:lnSpc>
              <a:spcBef>
                <a:spcPts val="1000"/>
              </a:spcBef>
              <a:buSzPct val="100000"/>
              <a:buFont typeface="Arial"/>
              <a:buChar char="•"/>
              <a:defRPr sz="2000"/>
            </a:pPr>
            <a:endParaRPr sz="1600" dirty="0"/>
          </a:p>
        </p:txBody>
      </p:sp>
      <p:sp>
        <p:nvSpPr>
          <p:cNvPr id="10" name="NDACC IRWG"/>
          <p:cNvSpPr txBox="1"/>
          <p:nvPr/>
        </p:nvSpPr>
        <p:spPr>
          <a:xfrm>
            <a:off x="341058" y="163524"/>
            <a:ext cx="17518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NDACC IRWG</a:t>
            </a:r>
          </a:p>
        </p:txBody>
      </p:sp>
      <p:sp>
        <p:nvSpPr>
          <p:cNvPr id="11" name="COCCON"/>
          <p:cNvSpPr txBox="1"/>
          <p:nvPr/>
        </p:nvSpPr>
        <p:spPr>
          <a:xfrm>
            <a:off x="8622064" y="163524"/>
            <a:ext cx="11867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COCCON</a:t>
            </a:r>
          </a:p>
        </p:txBody>
      </p:sp>
      <p:sp>
        <p:nvSpPr>
          <p:cNvPr id="12" name="TCCON"/>
          <p:cNvSpPr txBox="1"/>
          <p:nvPr/>
        </p:nvSpPr>
        <p:spPr>
          <a:xfrm>
            <a:off x="4732522" y="163524"/>
            <a:ext cx="967345"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t>TCCON</a:t>
            </a:r>
          </a:p>
        </p:txBody>
      </p:sp>
      <p:pic>
        <p:nvPicPr>
          <p:cNvPr id="13" name="page4image20064624.jpg" descr="page4image20064624.jpg"/>
          <p:cNvPicPr>
            <a:picLocks noChangeAspect="1"/>
          </p:cNvPicPr>
          <p:nvPr/>
        </p:nvPicPr>
        <p:blipFill>
          <a:blip r:embed="rId5">
            <a:extLst/>
          </a:blip>
          <a:stretch>
            <a:fillRect/>
          </a:stretch>
        </p:blipFill>
        <p:spPr>
          <a:xfrm>
            <a:off x="8349582" y="3658182"/>
            <a:ext cx="3373875" cy="2249250"/>
          </a:xfrm>
          <a:prstGeom prst="rect">
            <a:avLst/>
          </a:prstGeom>
          <a:ln w="12700">
            <a:miter lim="400000"/>
          </a:ln>
        </p:spPr>
      </p:pic>
      <p:grpSp>
        <p:nvGrpSpPr>
          <p:cNvPr id="14" name="Group 13"/>
          <p:cNvGrpSpPr/>
          <p:nvPr/>
        </p:nvGrpSpPr>
        <p:grpSpPr>
          <a:xfrm>
            <a:off x="2654838" y="2629782"/>
            <a:ext cx="3469958" cy="3665000"/>
            <a:chOff x="4499992" y="1537745"/>
            <a:chExt cx="4531846" cy="4946655"/>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3674606"/>
              <a:ext cx="4531846" cy="2809794"/>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r="2911"/>
            <a:stretch/>
          </p:blipFill>
          <p:spPr>
            <a:xfrm>
              <a:off x="6133011" y="1813046"/>
              <a:ext cx="2887006" cy="1843649"/>
            </a:xfrm>
            <a:prstGeom prst="rect">
              <a:avLst/>
            </a:prstGeom>
          </p:spPr>
        </p:pic>
        <p:sp>
          <p:nvSpPr>
            <p:cNvPr id="17" name="Down Arrow 16"/>
            <p:cNvSpPr/>
            <p:nvPr/>
          </p:nvSpPr>
          <p:spPr>
            <a:xfrm rot="1500000">
              <a:off x="8127659" y="1537745"/>
              <a:ext cx="87516" cy="1511523"/>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Down Arrow 17"/>
            <p:cNvSpPr/>
            <p:nvPr/>
          </p:nvSpPr>
          <p:spPr>
            <a:xfrm>
              <a:off x="8123717" y="3212871"/>
              <a:ext cx="70205" cy="39431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ight Arrow 18"/>
            <p:cNvSpPr/>
            <p:nvPr/>
          </p:nvSpPr>
          <p:spPr>
            <a:xfrm>
              <a:off x="7913102" y="3015715"/>
              <a:ext cx="210614" cy="657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Down Arrow 19"/>
            <p:cNvSpPr/>
            <p:nvPr/>
          </p:nvSpPr>
          <p:spPr>
            <a:xfrm>
              <a:off x="8079479" y="4362493"/>
              <a:ext cx="88476" cy="197155"/>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ight Arrow 20"/>
            <p:cNvSpPr/>
            <p:nvPr/>
          </p:nvSpPr>
          <p:spPr>
            <a:xfrm flipH="1">
              <a:off x="7755381" y="4625367"/>
              <a:ext cx="210614" cy="657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1984" y="2307234"/>
            <a:ext cx="347879" cy="33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714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3</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sp>
        <p:nvSpPr>
          <p:cNvPr id="5" name="Bruker 120HR/125HR…"/>
          <p:cNvSpPr txBox="1">
            <a:spLocks/>
          </p:cNvSpPr>
          <p:nvPr/>
        </p:nvSpPr>
        <p:spPr>
          <a:xfrm>
            <a:off x="105405" y="765714"/>
            <a:ext cx="3865317" cy="5869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600"/>
            </a:pPr>
            <a:r>
              <a:rPr lang="en-US" sz="1600" dirty="0" smtClean="0"/>
              <a:t>Bruker IFS 120HR/125HR</a:t>
            </a:r>
          </a:p>
          <a:p>
            <a:pPr>
              <a:defRPr sz="1600"/>
            </a:pPr>
            <a:r>
              <a:rPr lang="en-US" sz="1600" dirty="0" smtClean="0"/>
              <a:t>Resolution 0.0036cm</a:t>
            </a:r>
            <a:r>
              <a:rPr lang="en-US" sz="1600" baseline="30000" dirty="0" smtClean="0"/>
              <a:t>-1</a:t>
            </a:r>
          </a:p>
          <a:p>
            <a:pPr>
              <a:defRPr sz="1600"/>
            </a:pPr>
            <a:r>
              <a:rPr lang="en-US" sz="1600" dirty="0" smtClean="0"/>
              <a:t>Profile retrievals </a:t>
            </a:r>
            <a:r>
              <a:rPr lang="en-US" sz="1600" dirty="0"/>
              <a:t>(DOF 1 to 5 depending on the species, independent atmospheric altitude layers)</a:t>
            </a:r>
            <a:endParaRPr lang="en-US" sz="1600" dirty="0" smtClean="0"/>
          </a:p>
          <a:p>
            <a:pPr>
              <a:defRPr sz="1600"/>
            </a:pPr>
            <a:r>
              <a:rPr lang="en-US" sz="1600" dirty="0" smtClean="0"/>
              <a:t>Targets: O3, CH4, N2O,</a:t>
            </a:r>
            <a:br>
              <a:rPr lang="en-US" sz="1600" dirty="0" smtClean="0"/>
            </a:br>
            <a:r>
              <a:rPr lang="en-US" sz="1600" dirty="0" smtClean="0"/>
              <a:t>(CO2, HCHO, SF6, CFCs, HCFCs, H2O, HDO not official)</a:t>
            </a:r>
            <a:br>
              <a:rPr lang="en-US" sz="1600" dirty="0" smtClean="0"/>
            </a:br>
            <a:r>
              <a:rPr lang="en-US" sz="1600" dirty="0" smtClean="0"/>
              <a:t>CO, HNO3, </a:t>
            </a:r>
            <a:r>
              <a:rPr lang="en-US" sz="1600" dirty="0" err="1" smtClean="0"/>
              <a:t>HCl</a:t>
            </a:r>
            <a:r>
              <a:rPr lang="en-US" sz="1600" dirty="0" smtClean="0"/>
              <a:t>, HF, HCN, C2H6, CLONO2</a:t>
            </a:r>
            <a:br>
              <a:rPr lang="en-US" sz="1600" dirty="0" smtClean="0"/>
            </a:br>
            <a:r>
              <a:rPr lang="en-US" sz="1600" dirty="0" smtClean="0"/>
              <a:t>(C2H2, PAN, OCS, CH3OH, NH3, HCOOH, NO2 not official)</a:t>
            </a:r>
            <a:br>
              <a:rPr lang="en-US" sz="1600" dirty="0" smtClean="0"/>
            </a:br>
            <a:endParaRPr lang="en-US" sz="1600" dirty="0" smtClean="0"/>
          </a:p>
          <a:p>
            <a:pPr>
              <a:defRPr sz="1600"/>
            </a:pPr>
            <a:r>
              <a:rPr lang="en-US" sz="1600" dirty="0" smtClean="0"/>
              <a:t>Retrieval software: SFIT or PROFFIT</a:t>
            </a:r>
          </a:p>
          <a:p>
            <a:pPr>
              <a:defRPr sz="1600"/>
            </a:pPr>
            <a:r>
              <a:rPr lang="en-US" sz="1600" dirty="0" smtClean="0"/>
              <a:t>Measurements every ±10’</a:t>
            </a:r>
          </a:p>
          <a:p>
            <a:pPr>
              <a:defRPr sz="1600"/>
            </a:pPr>
            <a:r>
              <a:rPr lang="en-US" sz="1600" dirty="0" smtClean="0"/>
              <a:t>Spectral range: SWIR, MIR and thermal IR</a:t>
            </a:r>
          </a:p>
          <a:p>
            <a:pPr>
              <a:defRPr sz="1600"/>
            </a:pPr>
            <a:r>
              <a:rPr lang="en-US" sz="1600" dirty="0" smtClean="0"/>
              <a:t>21 (+3) stations worldwide</a:t>
            </a:r>
          </a:p>
          <a:p>
            <a:pPr>
              <a:defRPr sz="1600"/>
            </a:pPr>
            <a:r>
              <a:rPr lang="en-US" sz="1600" dirty="0" smtClean="0"/>
              <a:t>no central processing, QA/QC for selected targets in CAMS operational validation</a:t>
            </a:r>
            <a:endParaRPr lang="en-US" sz="1600" dirty="0"/>
          </a:p>
        </p:txBody>
      </p:sp>
      <p:sp>
        <p:nvSpPr>
          <p:cNvPr id="6" name="Bruker 125HR…"/>
          <p:cNvSpPr txBox="1"/>
          <p:nvPr/>
        </p:nvSpPr>
        <p:spPr>
          <a:xfrm>
            <a:off x="4104633" y="757079"/>
            <a:ext cx="386531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1600"/>
            </a:pPr>
            <a:r>
              <a:rPr dirty="0"/>
              <a:t>Bruker </a:t>
            </a:r>
            <a:r>
              <a:rPr lang="en-US" dirty="0" smtClean="0"/>
              <a:t>IFS </a:t>
            </a:r>
            <a:r>
              <a:rPr dirty="0" smtClean="0"/>
              <a:t>125HR </a:t>
            </a:r>
            <a:endParaRPr dirty="0"/>
          </a:p>
          <a:p>
            <a:pPr marL="228600" indent="-228600">
              <a:lnSpc>
                <a:spcPct val="90000"/>
              </a:lnSpc>
              <a:spcBef>
                <a:spcPts val="1000"/>
              </a:spcBef>
              <a:buSzPct val="100000"/>
              <a:buFont typeface="Arial"/>
              <a:buChar char="•"/>
              <a:defRPr sz="1600"/>
            </a:pPr>
            <a:r>
              <a:rPr dirty="0" smtClean="0"/>
              <a:t>Resolution </a:t>
            </a:r>
            <a:r>
              <a:rPr dirty="0"/>
              <a:t>0.02cm</a:t>
            </a:r>
            <a:r>
              <a:rPr baseline="30000" dirty="0"/>
              <a:t>-1</a:t>
            </a:r>
          </a:p>
          <a:p>
            <a:pPr marL="228600" indent="-228600">
              <a:lnSpc>
                <a:spcPct val="90000"/>
              </a:lnSpc>
              <a:spcBef>
                <a:spcPts val="1000"/>
              </a:spcBef>
              <a:buSzPct val="100000"/>
              <a:buFont typeface="Arial"/>
              <a:buChar char="•"/>
              <a:defRPr sz="1600"/>
            </a:pPr>
            <a:r>
              <a:rPr lang="en-US" dirty="0" smtClean="0">
                <a:solidFill>
                  <a:schemeClr val="tx1"/>
                </a:solidFill>
              </a:rPr>
              <a:t>Profile scaling</a:t>
            </a:r>
            <a:r>
              <a:rPr dirty="0" smtClean="0">
                <a:solidFill>
                  <a:schemeClr val="accent4"/>
                </a:solidFill>
              </a:rPr>
              <a:t> </a:t>
            </a:r>
            <a:r>
              <a:rPr dirty="0"/>
              <a:t>retrievals </a:t>
            </a:r>
            <a:br>
              <a:rPr dirty="0"/>
            </a:br>
            <a:r>
              <a:rPr dirty="0"/>
              <a:t>(profile retrievals are in development)</a:t>
            </a:r>
            <a:br>
              <a:rPr dirty="0"/>
            </a:br>
            <a:endParaRPr dirty="0"/>
          </a:p>
          <a:p>
            <a:pPr marL="228600" indent="-228600">
              <a:lnSpc>
                <a:spcPct val="90000"/>
              </a:lnSpc>
              <a:spcBef>
                <a:spcPts val="1000"/>
              </a:spcBef>
              <a:buSzPct val="100000"/>
              <a:buFont typeface="Arial"/>
              <a:buChar char="•"/>
              <a:defRPr sz="1600"/>
            </a:pPr>
            <a:r>
              <a:rPr dirty="0"/>
              <a:t>Targets: CO2, CH4, N2O, </a:t>
            </a:r>
            <a:r>
              <a:rPr dirty="0" smtClean="0"/>
              <a:t>H</a:t>
            </a:r>
            <a:r>
              <a:rPr lang="en-US" dirty="0" smtClean="0"/>
              <a:t>2</a:t>
            </a:r>
            <a:r>
              <a:rPr dirty="0" smtClean="0"/>
              <a:t>O</a:t>
            </a:r>
            <a:r>
              <a:rPr dirty="0"/>
              <a:t>, </a:t>
            </a:r>
            <a:r>
              <a:rPr dirty="0" smtClean="0"/>
              <a:t>H</a:t>
            </a:r>
            <a:r>
              <a:rPr lang="en-US" dirty="0" smtClean="0"/>
              <a:t>DO, CO, HF</a:t>
            </a:r>
            <a:r>
              <a:rPr dirty="0"/>
              <a:t/>
            </a:r>
            <a:br>
              <a:rPr dirty="0"/>
            </a:br>
            <a:r>
              <a:rPr dirty="0"/>
              <a:t/>
            </a:r>
            <a:br>
              <a:rPr dirty="0"/>
            </a:br>
            <a:r>
              <a:rPr dirty="0"/>
              <a:t/>
            </a:r>
            <a:br>
              <a:rPr dirty="0"/>
            </a:br>
            <a:r>
              <a:rPr dirty="0"/>
              <a:t/>
            </a:r>
            <a:br>
              <a:rPr dirty="0"/>
            </a:br>
            <a:r>
              <a:rPr lang="en-US" dirty="0" smtClean="0"/>
              <a:t/>
            </a:r>
            <a:br>
              <a:rPr lang="en-US" dirty="0" smtClean="0"/>
            </a:br>
            <a:endParaRPr dirty="0" smtClean="0"/>
          </a:p>
          <a:p>
            <a:pPr marL="228600" indent="-228600">
              <a:lnSpc>
                <a:spcPct val="90000"/>
              </a:lnSpc>
              <a:spcBef>
                <a:spcPts val="1000"/>
              </a:spcBef>
              <a:buSzPct val="100000"/>
              <a:buFont typeface="Arial"/>
              <a:buChar char="•"/>
              <a:defRPr sz="1600"/>
            </a:pPr>
            <a:r>
              <a:rPr dirty="0" smtClean="0"/>
              <a:t>Retrieval software GGG</a:t>
            </a:r>
          </a:p>
          <a:p>
            <a:pPr marL="228600" indent="-228600">
              <a:lnSpc>
                <a:spcPct val="90000"/>
              </a:lnSpc>
              <a:spcBef>
                <a:spcPts val="1000"/>
              </a:spcBef>
              <a:buSzPct val="100000"/>
              <a:buFont typeface="Arial"/>
              <a:buChar char="•"/>
              <a:defRPr sz="1600"/>
            </a:pPr>
            <a:r>
              <a:rPr dirty="0" smtClean="0"/>
              <a:t>Measurements </a:t>
            </a:r>
            <a:r>
              <a:rPr dirty="0"/>
              <a:t>every </a:t>
            </a:r>
            <a:r>
              <a:rPr lang="en-US" dirty="0" smtClean="0"/>
              <a:t>~ 3</a:t>
            </a:r>
            <a:r>
              <a:rPr dirty="0" smtClean="0"/>
              <a:t>’</a:t>
            </a:r>
            <a:endParaRPr dirty="0"/>
          </a:p>
          <a:p>
            <a:pPr marL="228600" indent="-228600">
              <a:lnSpc>
                <a:spcPct val="90000"/>
              </a:lnSpc>
              <a:spcBef>
                <a:spcPts val="1000"/>
              </a:spcBef>
              <a:buSzPct val="100000"/>
              <a:buFont typeface="Arial"/>
              <a:buChar char="•"/>
              <a:defRPr sz="1600"/>
            </a:pPr>
            <a:r>
              <a:rPr dirty="0"/>
              <a:t>Spectral range: SWIR</a:t>
            </a:r>
          </a:p>
          <a:p>
            <a:pPr marL="228600" indent="-228600">
              <a:lnSpc>
                <a:spcPct val="90000"/>
              </a:lnSpc>
              <a:spcBef>
                <a:spcPts val="1000"/>
              </a:spcBef>
              <a:buSzPct val="100000"/>
              <a:buFont typeface="Arial"/>
              <a:buChar char="•"/>
              <a:defRPr sz="1600"/>
            </a:pPr>
            <a:r>
              <a:rPr dirty="0"/>
              <a:t>28 stations worldwide</a:t>
            </a:r>
          </a:p>
          <a:p>
            <a:pPr marL="228600" indent="-228600">
              <a:lnSpc>
                <a:spcPct val="90000"/>
              </a:lnSpc>
              <a:spcBef>
                <a:spcPts val="1000"/>
              </a:spcBef>
              <a:buSzPct val="100000"/>
              <a:buFont typeface="Arial"/>
              <a:buChar char="•"/>
              <a:defRPr sz="1600"/>
            </a:pPr>
            <a:r>
              <a:rPr dirty="0"/>
              <a:t>central QA/QC</a:t>
            </a:r>
          </a:p>
        </p:txBody>
      </p:sp>
      <p:sp>
        <p:nvSpPr>
          <p:cNvPr id="7" name="Bruker EM27/SUN…"/>
          <p:cNvSpPr txBox="1"/>
          <p:nvPr/>
        </p:nvSpPr>
        <p:spPr>
          <a:xfrm>
            <a:off x="8103861" y="757079"/>
            <a:ext cx="386531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1600"/>
            </a:pPr>
            <a:r>
              <a:rPr dirty="0"/>
              <a:t>Bruker EM27/SUN </a:t>
            </a:r>
          </a:p>
          <a:p>
            <a:pPr marL="228600" indent="-228600">
              <a:lnSpc>
                <a:spcPct val="90000"/>
              </a:lnSpc>
              <a:spcBef>
                <a:spcPts val="1000"/>
              </a:spcBef>
              <a:buSzPct val="100000"/>
              <a:buFont typeface="Arial"/>
              <a:buChar char="•"/>
              <a:defRPr sz="1600"/>
            </a:pPr>
            <a:r>
              <a:rPr dirty="0" smtClean="0"/>
              <a:t>Resolution </a:t>
            </a:r>
            <a:r>
              <a:rPr dirty="0"/>
              <a:t>0.5cm</a:t>
            </a:r>
            <a:r>
              <a:rPr baseline="30000" dirty="0"/>
              <a:t>-1</a:t>
            </a:r>
          </a:p>
          <a:p>
            <a:pPr marL="228600" indent="-228600">
              <a:lnSpc>
                <a:spcPct val="90000"/>
              </a:lnSpc>
              <a:spcBef>
                <a:spcPts val="1000"/>
              </a:spcBef>
              <a:buSzPct val="100000"/>
              <a:buFont typeface="Arial"/>
              <a:buChar char="•"/>
              <a:defRPr sz="1600"/>
            </a:pPr>
            <a:r>
              <a:rPr lang="en-US" dirty="0" smtClean="0"/>
              <a:t>Profile scaling </a:t>
            </a:r>
            <a:r>
              <a:rPr dirty="0" smtClean="0"/>
              <a:t>retrievals</a:t>
            </a:r>
            <a:r>
              <a:rPr dirty="0"/>
              <a:t/>
            </a:r>
            <a:br>
              <a:rPr dirty="0"/>
            </a:br>
            <a:r>
              <a:rPr dirty="0"/>
              <a:t/>
            </a:r>
            <a:br>
              <a:rPr dirty="0"/>
            </a:br>
            <a:endParaRPr dirty="0"/>
          </a:p>
          <a:p>
            <a:pPr marL="228600" indent="-228600">
              <a:lnSpc>
                <a:spcPct val="90000"/>
              </a:lnSpc>
              <a:spcBef>
                <a:spcPts val="1000"/>
              </a:spcBef>
              <a:buSzPct val="100000"/>
              <a:buFont typeface="Arial"/>
              <a:buChar char="•"/>
              <a:defRPr sz="1600"/>
            </a:pPr>
            <a:r>
              <a:rPr dirty="0"/>
              <a:t>Targets: CO2, CH4, </a:t>
            </a:r>
            <a:r>
              <a:rPr dirty="0" smtClean="0"/>
              <a:t>CO</a:t>
            </a:r>
            <a:r>
              <a:rPr lang="en-US" dirty="0" smtClean="0"/>
              <a:t>, H2O</a:t>
            </a:r>
            <a:r>
              <a:rPr dirty="0" smtClean="0"/>
              <a:t> </a:t>
            </a:r>
            <a:r>
              <a:rPr dirty="0"/>
              <a:t/>
            </a:r>
            <a:br>
              <a:rPr dirty="0"/>
            </a:br>
            <a:r>
              <a:rPr dirty="0"/>
              <a:t/>
            </a:r>
            <a:br>
              <a:rPr dirty="0"/>
            </a:br>
            <a:r>
              <a:rPr dirty="0"/>
              <a:t/>
            </a:r>
            <a:br>
              <a:rPr dirty="0"/>
            </a:br>
            <a:r>
              <a:rPr dirty="0"/>
              <a:t/>
            </a:r>
            <a:br>
              <a:rPr dirty="0"/>
            </a:br>
            <a:r>
              <a:rPr dirty="0"/>
              <a:t/>
            </a:r>
            <a:br>
              <a:rPr dirty="0"/>
            </a:br>
            <a:endParaRPr dirty="0"/>
          </a:p>
          <a:p>
            <a:pPr marL="228600" indent="-228600">
              <a:lnSpc>
                <a:spcPct val="90000"/>
              </a:lnSpc>
              <a:spcBef>
                <a:spcPts val="1000"/>
              </a:spcBef>
              <a:buSzPct val="100000"/>
              <a:buFont typeface="Arial"/>
              <a:buChar char="•"/>
              <a:defRPr sz="1600"/>
            </a:pPr>
            <a:r>
              <a:rPr dirty="0"/>
              <a:t>Retrieval software PROFFAST</a:t>
            </a:r>
          </a:p>
          <a:p>
            <a:pPr marL="228600" indent="-228600">
              <a:lnSpc>
                <a:spcPct val="90000"/>
              </a:lnSpc>
              <a:spcBef>
                <a:spcPts val="1000"/>
              </a:spcBef>
              <a:buSzPct val="100000"/>
              <a:buFont typeface="Arial"/>
              <a:buChar char="•"/>
              <a:defRPr sz="1600"/>
            </a:pPr>
            <a:r>
              <a:rPr dirty="0"/>
              <a:t>Measurements every </a:t>
            </a:r>
            <a:r>
              <a:rPr lang="en-US" dirty="0" smtClean="0"/>
              <a:t>~ </a:t>
            </a:r>
            <a:r>
              <a:rPr dirty="0" smtClean="0"/>
              <a:t>1’</a:t>
            </a:r>
            <a:endParaRPr dirty="0"/>
          </a:p>
          <a:p>
            <a:pPr marL="228600" indent="-228600">
              <a:lnSpc>
                <a:spcPct val="90000"/>
              </a:lnSpc>
              <a:spcBef>
                <a:spcPts val="1000"/>
              </a:spcBef>
              <a:buSzPct val="100000"/>
              <a:buFont typeface="Arial"/>
              <a:buChar char="•"/>
              <a:defRPr sz="1600"/>
            </a:pPr>
            <a:r>
              <a:rPr dirty="0"/>
              <a:t>Spectral range: </a:t>
            </a:r>
            <a:r>
              <a:rPr lang="en-US" dirty="0" smtClean="0"/>
              <a:t>SW</a:t>
            </a:r>
            <a:r>
              <a:rPr dirty="0" smtClean="0"/>
              <a:t>IR</a:t>
            </a:r>
            <a:endParaRPr dirty="0"/>
          </a:p>
          <a:p>
            <a:pPr marL="228600" indent="-228600">
              <a:lnSpc>
                <a:spcPct val="90000"/>
              </a:lnSpc>
              <a:spcBef>
                <a:spcPts val="1000"/>
              </a:spcBef>
              <a:buSzPct val="100000"/>
              <a:buFont typeface="Arial"/>
              <a:buChar char="•"/>
              <a:defRPr sz="1600"/>
            </a:pPr>
            <a:r>
              <a:rPr lang="en-US" dirty="0" smtClean="0"/>
              <a:t>&gt; </a:t>
            </a:r>
            <a:r>
              <a:rPr dirty="0" smtClean="0"/>
              <a:t>60 </a:t>
            </a:r>
            <a:r>
              <a:rPr dirty="0"/>
              <a:t>instruments </a:t>
            </a:r>
            <a:r>
              <a:rPr dirty="0" smtClean="0"/>
              <a:t>worldwide</a:t>
            </a:r>
            <a:r>
              <a:rPr lang="en-US" dirty="0" smtClean="0"/>
              <a:t> (some fixed sites, mostly for campaigns operations)</a:t>
            </a:r>
            <a:endParaRPr dirty="0"/>
          </a:p>
          <a:p>
            <a:pPr marL="228600" indent="-228600">
              <a:lnSpc>
                <a:spcPct val="90000"/>
              </a:lnSpc>
              <a:spcBef>
                <a:spcPts val="1000"/>
              </a:spcBef>
              <a:buSzPct val="100000"/>
              <a:buFont typeface="Arial"/>
              <a:buChar char="•"/>
              <a:defRPr sz="1600"/>
            </a:pPr>
            <a:r>
              <a:rPr dirty="0"/>
              <a:t>central calibration &amp; processing facility </a:t>
            </a:r>
            <a:r>
              <a:rPr lang="en-US" dirty="0" smtClean="0"/>
              <a:t>at </a:t>
            </a:r>
            <a:r>
              <a:rPr dirty="0" smtClean="0"/>
              <a:t>KIT</a:t>
            </a:r>
            <a:r>
              <a:rPr lang="en-US" dirty="0" smtClean="0"/>
              <a:t>, Germany</a:t>
            </a:r>
            <a:endParaRPr dirty="0"/>
          </a:p>
        </p:txBody>
      </p:sp>
      <p:sp>
        <p:nvSpPr>
          <p:cNvPr id="11" name="NDACC IRWG"/>
          <p:cNvSpPr txBox="1"/>
          <p:nvPr/>
        </p:nvSpPr>
        <p:spPr>
          <a:xfrm>
            <a:off x="341058" y="163524"/>
            <a:ext cx="17518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NDACC IRWG</a:t>
            </a:r>
          </a:p>
        </p:txBody>
      </p:sp>
      <p:sp>
        <p:nvSpPr>
          <p:cNvPr id="12" name="COCCON"/>
          <p:cNvSpPr txBox="1"/>
          <p:nvPr/>
        </p:nvSpPr>
        <p:spPr>
          <a:xfrm>
            <a:off x="8622064" y="163524"/>
            <a:ext cx="11867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COCCON</a:t>
            </a:r>
          </a:p>
        </p:txBody>
      </p:sp>
      <p:sp>
        <p:nvSpPr>
          <p:cNvPr id="13" name="TCCON"/>
          <p:cNvSpPr txBox="1"/>
          <p:nvPr/>
        </p:nvSpPr>
        <p:spPr>
          <a:xfrm>
            <a:off x="4732522" y="163524"/>
            <a:ext cx="967345"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t>TCCON</a:t>
            </a:r>
          </a:p>
        </p:txBody>
      </p:sp>
    </p:spTree>
    <p:extLst>
      <p:ext uri="{BB962C8B-B14F-4D97-AF65-F5344CB8AC3E}">
        <p14:creationId xmlns:p14="http://schemas.microsoft.com/office/powerpoint/2010/main" val="720069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4</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sp>
        <p:nvSpPr>
          <p:cNvPr id="5" name="Operational usage in: CAMS validation, EUMETSAT IASI validation, ESA TROPOMI validation (RD delivery through CAMS27)…"/>
          <p:cNvSpPr txBox="1">
            <a:spLocks/>
          </p:cNvSpPr>
          <p:nvPr/>
        </p:nvSpPr>
        <p:spPr>
          <a:xfrm>
            <a:off x="105405" y="656657"/>
            <a:ext cx="3865317" cy="58699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600"/>
            </a:pPr>
            <a:r>
              <a:rPr lang="en-US" sz="1400" dirty="0" smtClean="0"/>
              <a:t>Operational usage in: CAMS validation, EUMETSAT IASI validation, ESA TROPOMI validation (RD delivery through CAMS27)</a:t>
            </a:r>
            <a:br>
              <a:rPr lang="en-US" sz="1400" dirty="0" smtClean="0"/>
            </a:br>
            <a:r>
              <a:rPr lang="en-US" sz="1400" dirty="0" smtClean="0"/>
              <a:t/>
            </a:r>
            <a:br>
              <a:rPr lang="en-US" sz="1400" dirty="0" smtClean="0"/>
            </a:br>
            <a:endParaRPr lang="en-US" sz="1400" dirty="0" smtClean="0"/>
          </a:p>
          <a:p>
            <a:pPr>
              <a:defRPr sz="1600"/>
            </a:pPr>
            <a:endParaRPr lang="en-US" sz="1400" dirty="0" smtClean="0"/>
          </a:p>
          <a:p>
            <a:pPr>
              <a:defRPr sz="1600"/>
            </a:pPr>
            <a:r>
              <a:rPr lang="en-US" sz="1400" dirty="0" smtClean="0"/>
              <a:t>Recent and ongoing </a:t>
            </a:r>
            <a:r>
              <a:rPr lang="en-US" sz="1400" dirty="0" err="1" smtClean="0"/>
              <a:t>harmonisation</a:t>
            </a:r>
            <a:r>
              <a:rPr lang="en-US" sz="1400" dirty="0" smtClean="0"/>
              <a:t> efforts in QA4ECV, GAIA-CLIM, CAMS27, C3S-311a-Lot3. Upcoming SFIT/PROFFIT: improve harmonization of uncertainties evaluation, improve spectroscopy</a:t>
            </a:r>
          </a:p>
          <a:p>
            <a:pPr>
              <a:defRPr sz="1600"/>
            </a:pPr>
            <a:endParaRPr lang="en-US" sz="1400" dirty="0" smtClean="0"/>
          </a:p>
          <a:p>
            <a:pPr>
              <a:defRPr sz="1600"/>
            </a:pPr>
            <a:r>
              <a:rPr lang="en-US" sz="1400" dirty="0" smtClean="0"/>
              <a:t>Selected NDACC stations have joined ACTRIS EU research infrastructure: with central processing facility, training, QA/QC, … </a:t>
            </a:r>
            <a:br>
              <a:rPr lang="en-US" sz="1400" dirty="0" smtClean="0"/>
            </a:br>
            <a:endParaRPr lang="en-US" sz="1400" dirty="0" smtClean="0"/>
          </a:p>
          <a:p>
            <a:pPr>
              <a:defRPr sz="1600"/>
            </a:pPr>
            <a:r>
              <a:rPr lang="en-US" sz="1400" dirty="0" smtClean="0"/>
              <a:t>CO2 retrieval strategy under development (</a:t>
            </a:r>
            <a:r>
              <a:rPr lang="en-US" sz="1400" dirty="0" err="1" smtClean="0"/>
              <a:t>UBremen</a:t>
            </a:r>
            <a:r>
              <a:rPr lang="en-US" sz="1400" dirty="0" smtClean="0"/>
              <a:t> &amp; BIRA)</a:t>
            </a:r>
            <a:endParaRPr lang="en-US" sz="1400" dirty="0"/>
          </a:p>
        </p:txBody>
      </p:sp>
      <p:sp>
        <p:nvSpPr>
          <p:cNvPr id="6" name="Operational usage in: CAMS validation, ESA TROPOMI validation (limited RD delivery), OCO-2/3…"/>
          <p:cNvSpPr txBox="1"/>
          <p:nvPr/>
        </p:nvSpPr>
        <p:spPr>
          <a:xfrm>
            <a:off x="4104633" y="757079"/>
            <a:ext cx="3865317"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1600"/>
            </a:pPr>
            <a:r>
              <a:rPr lang="en-US" sz="1400" dirty="0" smtClean="0"/>
              <a:t>Operational usage in: CAMS validation, ESA TROPOMI validation (limited RD delivery), OCO-2/3 &amp; GOSAT/2 </a:t>
            </a:r>
            <a:r>
              <a:rPr lang="en-US" sz="1400" dirty="0" err="1" smtClean="0"/>
              <a:t>cal</a:t>
            </a:r>
            <a:r>
              <a:rPr lang="en-US" sz="1400" dirty="0" smtClean="0"/>
              <a:t>/</a:t>
            </a:r>
            <a:r>
              <a:rPr lang="en-US" sz="1400" dirty="0" err="1" smtClean="0"/>
              <a:t>val</a:t>
            </a:r>
            <a:r>
              <a:rPr lang="en-US" sz="1400" dirty="0" smtClean="0"/>
              <a:t>, …</a:t>
            </a:r>
            <a:br>
              <a:rPr lang="en-US" sz="1400" dirty="0" smtClean="0"/>
            </a:br>
            <a:endParaRPr lang="en-US" sz="1400" dirty="0" smtClean="0"/>
          </a:p>
          <a:p>
            <a:pPr>
              <a:lnSpc>
                <a:spcPct val="90000"/>
              </a:lnSpc>
              <a:spcBef>
                <a:spcPts val="1000"/>
              </a:spcBef>
              <a:buSzPct val="100000"/>
              <a:defRPr sz="1600"/>
            </a:pPr>
            <a:r>
              <a:rPr lang="en-US" sz="1400" dirty="0" smtClean="0"/>
              <a:t/>
            </a:r>
            <a:br>
              <a:rPr lang="en-US" sz="1400" dirty="0" smtClean="0"/>
            </a:br>
            <a:endParaRPr lang="en-US" sz="1400" dirty="0" smtClean="0"/>
          </a:p>
          <a:p>
            <a:pPr marL="228600" indent="-228600">
              <a:lnSpc>
                <a:spcPct val="90000"/>
              </a:lnSpc>
              <a:spcBef>
                <a:spcPts val="1000"/>
              </a:spcBef>
              <a:buSzPct val="100000"/>
              <a:buFont typeface="Arial"/>
              <a:buChar char="•"/>
              <a:defRPr sz="1600"/>
            </a:pPr>
            <a:r>
              <a:rPr lang="en-US" sz="1400" dirty="0" smtClean="0"/>
              <a:t>GGG2020 (release early 2022) will improve prior profiles (shape and possible bias), improve spectroscopy, reduce remaining airmass and H2O dependences, reduce scatter in CO product and verify calibration factor, improve diagnostics for instrumental issues.</a:t>
            </a:r>
          </a:p>
          <a:p>
            <a:pPr marL="228600" indent="-228600">
              <a:lnSpc>
                <a:spcPct val="90000"/>
              </a:lnSpc>
              <a:spcBef>
                <a:spcPts val="1000"/>
              </a:spcBef>
              <a:buSzPct val="100000"/>
              <a:buFont typeface="Arial"/>
              <a:buChar char="•"/>
              <a:defRPr sz="1600"/>
            </a:pPr>
            <a:r>
              <a:rPr lang="en-US" sz="1400" dirty="0" smtClean="0"/>
              <a:t>Negotiations are ongoing for selected TCCON stations to join ICOS EU research infrastructure, with central processing facility</a:t>
            </a:r>
            <a:br>
              <a:rPr lang="en-US" sz="1400" dirty="0" smtClean="0"/>
            </a:br>
            <a:endParaRPr lang="en-US" sz="1400" dirty="0" smtClean="0"/>
          </a:p>
          <a:p>
            <a:pPr marL="228600" indent="-228600">
              <a:lnSpc>
                <a:spcPct val="90000"/>
              </a:lnSpc>
              <a:spcBef>
                <a:spcPts val="1000"/>
              </a:spcBef>
              <a:buSzPct val="100000"/>
              <a:buFont typeface="Arial"/>
              <a:buChar char="•"/>
              <a:defRPr sz="1600"/>
            </a:pPr>
            <a:r>
              <a:rPr lang="en-US" sz="1400" dirty="0" smtClean="0"/>
              <a:t>Profile retrievals under development. Tropospheric partial columns can be derived indirectly</a:t>
            </a:r>
            <a:endParaRPr lang="en-US" sz="1400" dirty="0"/>
          </a:p>
        </p:txBody>
      </p:sp>
      <p:sp>
        <p:nvSpPr>
          <p:cNvPr id="7" name="Operational usage in: ESA TROPOMI validation (future)…"/>
          <p:cNvSpPr txBox="1"/>
          <p:nvPr/>
        </p:nvSpPr>
        <p:spPr>
          <a:xfrm>
            <a:off x="8078598" y="706745"/>
            <a:ext cx="3989671" cy="5887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1600"/>
            </a:pPr>
            <a:r>
              <a:rPr lang="en-US" sz="1400" dirty="0" smtClean="0"/>
              <a:t>Operational usage in: ESA TROPOMI validation (started in 2020), OCO-2/3, GOSAT/2,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endParaRPr lang="en-US" sz="1400" dirty="0" smtClean="0"/>
          </a:p>
          <a:p>
            <a:pPr marL="228600" indent="-228600">
              <a:lnSpc>
                <a:spcPct val="90000"/>
              </a:lnSpc>
              <a:spcBef>
                <a:spcPts val="1000"/>
              </a:spcBef>
              <a:buSzPct val="100000"/>
              <a:buFont typeface="Arial"/>
              <a:buChar char="•"/>
              <a:defRPr sz="1600"/>
            </a:pPr>
            <a:r>
              <a:rPr lang="en-US" sz="1400" dirty="0" smtClean="0"/>
              <a:t>A new PROFFAST version is under preparation (FRM4GHG2.0 activity) – available by spring 2022,  will include redefined line shape description and incorporate new line lists</a:t>
            </a:r>
          </a:p>
          <a:p>
            <a:pPr marL="228600" indent="-228600">
              <a:lnSpc>
                <a:spcPct val="90000"/>
              </a:lnSpc>
              <a:spcBef>
                <a:spcPts val="1000"/>
              </a:spcBef>
              <a:buSzPct val="100000"/>
              <a:buFont typeface="Arial"/>
              <a:buChar char="•"/>
              <a:defRPr sz="1600"/>
            </a:pPr>
            <a:endParaRPr lang="en-US" sz="1400" dirty="0" smtClean="0"/>
          </a:p>
          <a:p>
            <a:pPr marL="228600" indent="-228600">
              <a:lnSpc>
                <a:spcPct val="90000"/>
              </a:lnSpc>
              <a:spcBef>
                <a:spcPts val="1000"/>
              </a:spcBef>
              <a:buSzPct val="100000"/>
              <a:buFont typeface="Arial"/>
              <a:buChar char="•"/>
              <a:defRPr sz="1600"/>
            </a:pPr>
            <a:r>
              <a:rPr lang="en-US" sz="1400" dirty="0" smtClean="0"/>
              <a:t>EM27/SUN as travelling standard within TCCON, COCCON can complement TCCON, support by ESA for COCCON-PROCEEDS and follow-up crucial for current capabilities of COCCON</a:t>
            </a:r>
          </a:p>
          <a:p>
            <a:pPr marL="228600" indent="-228600">
              <a:lnSpc>
                <a:spcPct val="90000"/>
              </a:lnSpc>
              <a:spcBef>
                <a:spcPts val="1000"/>
              </a:spcBef>
              <a:buSzPct val="100000"/>
              <a:buFont typeface="Arial"/>
              <a:buChar char="•"/>
              <a:defRPr sz="1600"/>
            </a:pPr>
            <a:r>
              <a:rPr lang="en-US" sz="1400" dirty="0" smtClean="0"/>
              <a:t>Towards extension of COCCON with VERTEX70/INVENIO and IRcube (2 other low resolution FTIR instruments – with higher spectral resolution and additional species) – ESA FRM4GHG project </a:t>
            </a:r>
            <a:r>
              <a:rPr lang="en-US" sz="1400" dirty="0" smtClean="0">
                <a:hlinkClick r:id="rId2"/>
              </a:rPr>
              <a:t>https://frm4ghg.aeronomie.be</a:t>
            </a:r>
            <a:endParaRPr lang="en-US" sz="1400" dirty="0"/>
          </a:p>
        </p:txBody>
      </p:sp>
      <p:sp>
        <p:nvSpPr>
          <p:cNvPr id="11" name="https://global-evaluation.atmosphere.copernicus.eu…"/>
          <p:cNvSpPr txBox="1"/>
          <p:nvPr/>
        </p:nvSpPr>
        <p:spPr>
          <a:xfrm>
            <a:off x="2441122" y="1477018"/>
            <a:ext cx="372155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457200">
              <a:defRPr sz="1200">
                <a:latin typeface="+mj-lt"/>
                <a:ea typeface="+mj-ea"/>
                <a:cs typeface="+mj-cs"/>
                <a:sym typeface="Helvetica"/>
              </a:defRPr>
            </a:pPr>
            <a:r>
              <a:rPr u="sng" dirty="0">
                <a:solidFill>
                  <a:srgbClr val="0563C1"/>
                </a:solidFill>
                <a:uFill>
                  <a:solidFill>
                    <a:srgbClr val="0563C1"/>
                  </a:solidFill>
                </a:uFill>
                <a:hlinkClick r:id="rId3"/>
              </a:rPr>
              <a:t>https://global-evaluation.atmosphere.copernicus.eu</a:t>
            </a:r>
          </a:p>
          <a:p>
            <a:pPr defTabSz="457200">
              <a:defRPr sz="1200">
                <a:latin typeface="+mj-lt"/>
                <a:ea typeface="+mj-ea"/>
                <a:cs typeface="+mj-cs"/>
                <a:sym typeface="Helvetica"/>
              </a:defRPr>
            </a:pPr>
            <a:r>
              <a:rPr u="sng" dirty="0">
                <a:solidFill>
                  <a:srgbClr val="0563C1"/>
                </a:solidFill>
                <a:uFill>
                  <a:solidFill>
                    <a:srgbClr val="0563C1"/>
                  </a:solidFill>
                </a:uFill>
                <a:hlinkClick r:id="rId4"/>
              </a:rPr>
              <a:t>http://cdop.aeronomie.be/validation/valid-results</a:t>
            </a:r>
          </a:p>
          <a:p>
            <a:pPr defTabSz="457200">
              <a:defRPr sz="1200">
                <a:latin typeface="+mj-lt"/>
                <a:ea typeface="+mj-ea"/>
                <a:cs typeface="+mj-cs"/>
                <a:sym typeface="Helvetica"/>
              </a:defRPr>
            </a:pPr>
            <a:r>
              <a:rPr u="sng" dirty="0">
                <a:solidFill>
                  <a:srgbClr val="0563C1"/>
                </a:solidFill>
                <a:uFill>
                  <a:solidFill>
                    <a:srgbClr val="0563C1"/>
                  </a:solidFill>
                </a:uFill>
                <a:hlinkClick r:id="rId5"/>
              </a:rPr>
              <a:t>https://mpc-vdaf-server.tropomi.eu</a:t>
            </a:r>
            <a:r>
              <a:rPr dirty="0"/>
              <a:t>  </a:t>
            </a:r>
          </a:p>
        </p:txBody>
      </p:sp>
      <p:sp>
        <p:nvSpPr>
          <p:cNvPr id="12" name="Ongoing comparisons NDACC/TCCON in recent papers: https://doi.org/10.5194/amt-12-5979-2019 (CO),https://doi.org/10.5194/amt-12-1393-2019 (N2O),…"/>
          <p:cNvSpPr txBox="1"/>
          <p:nvPr/>
        </p:nvSpPr>
        <p:spPr>
          <a:xfrm>
            <a:off x="105405" y="5429905"/>
            <a:ext cx="1190243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600"/>
            </a:pPr>
            <a:r>
              <a:rPr sz="1400" dirty="0"/>
              <a:t>Ongoing comparisons NDACC/TCCON in recent papers: </a:t>
            </a:r>
            <a:r>
              <a:rPr sz="1400" u="sng" dirty="0">
                <a:solidFill>
                  <a:srgbClr val="0563C1"/>
                </a:solidFill>
                <a:uFill>
                  <a:solidFill>
                    <a:srgbClr val="0563C1"/>
                  </a:solidFill>
                </a:uFill>
                <a:hlinkClick r:id="rId6"/>
              </a:rPr>
              <a:t>https://doi.org/10.5194/amt-12-5979-2019</a:t>
            </a:r>
            <a:r>
              <a:rPr sz="1400" dirty="0"/>
              <a:t> (CO),</a:t>
            </a:r>
            <a:r>
              <a:rPr sz="1400" u="sng" dirty="0">
                <a:solidFill>
                  <a:srgbClr val="0563C1"/>
                </a:solidFill>
                <a:uFill>
                  <a:solidFill>
                    <a:srgbClr val="0563C1"/>
                  </a:solidFill>
                </a:uFill>
                <a:hlinkClick r:id="rId7"/>
              </a:rPr>
              <a:t>https://doi.org/10.5194/amt-12-1393-2019</a:t>
            </a:r>
            <a:r>
              <a:rPr sz="1400" dirty="0"/>
              <a:t> (N2O), </a:t>
            </a:r>
            <a:r>
              <a:rPr sz="1400" dirty="0" smtClean="0"/>
              <a:t>CH4 </a:t>
            </a:r>
            <a:r>
              <a:rPr sz="1400" dirty="0"/>
              <a:t>Profile retrievals from TCCON spectra: </a:t>
            </a:r>
            <a:r>
              <a:rPr sz="1400" u="sng" dirty="0">
                <a:solidFill>
                  <a:srgbClr val="0563C1"/>
                </a:solidFill>
                <a:uFill>
                  <a:solidFill>
                    <a:srgbClr val="0563C1"/>
                  </a:solidFill>
                </a:uFill>
                <a:hlinkClick r:id="rId8"/>
              </a:rPr>
              <a:t>https://</a:t>
            </a:r>
            <a:r>
              <a:rPr sz="1400" u="sng" dirty="0" smtClean="0">
                <a:solidFill>
                  <a:srgbClr val="0563C1"/>
                </a:solidFill>
                <a:uFill>
                  <a:solidFill>
                    <a:srgbClr val="0563C1"/>
                  </a:solidFill>
                </a:uFill>
                <a:hlinkClick r:id="rId8"/>
              </a:rPr>
              <a:t>doi.org/10.5194/amt-12-6125-2019</a:t>
            </a:r>
            <a:r>
              <a:rPr lang="en-US" sz="1400" dirty="0" smtClean="0"/>
              <a:t>, FRM4GHG paper – low resolution FTIR comparison to TCCON: </a:t>
            </a:r>
            <a:r>
              <a:rPr lang="en-US" sz="1400" dirty="0">
                <a:hlinkClick r:id="rId9"/>
              </a:rPr>
              <a:t>https://</a:t>
            </a:r>
            <a:r>
              <a:rPr lang="en-US" sz="1400" dirty="0" smtClean="0">
                <a:hlinkClick r:id="rId9"/>
              </a:rPr>
              <a:t>doi.org/10.5194/amt-13-4791-2020</a:t>
            </a:r>
            <a:r>
              <a:rPr lang="en-US" sz="1400" dirty="0" smtClean="0"/>
              <a:t>, S-5P CH4 and CO validation using TCCON and NDACC-IRWG data – </a:t>
            </a:r>
            <a:r>
              <a:rPr lang="en-US" sz="1400" dirty="0">
                <a:hlinkClick r:id="rId10"/>
              </a:rPr>
              <a:t>https://</a:t>
            </a:r>
            <a:r>
              <a:rPr lang="en-US" sz="1400" dirty="0" smtClean="0">
                <a:hlinkClick r:id="rId10"/>
              </a:rPr>
              <a:t>doi.org/10.5194/amt-14-6249-2021</a:t>
            </a:r>
            <a:r>
              <a:rPr lang="en-US" sz="1400" dirty="0" smtClean="0"/>
              <a:t> </a:t>
            </a:r>
            <a:endParaRPr lang="en-US" sz="1400" u="sng" dirty="0" smtClean="0">
              <a:solidFill>
                <a:srgbClr val="0563C1"/>
              </a:solidFill>
              <a:uFill>
                <a:solidFill>
                  <a:srgbClr val="0563C1"/>
                </a:solidFill>
              </a:uFill>
            </a:endParaRPr>
          </a:p>
        </p:txBody>
      </p:sp>
      <p:sp>
        <p:nvSpPr>
          <p:cNvPr id="13" name="NDACC IRWG"/>
          <p:cNvSpPr txBox="1"/>
          <p:nvPr/>
        </p:nvSpPr>
        <p:spPr>
          <a:xfrm>
            <a:off x="341058" y="163524"/>
            <a:ext cx="17518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NDACC IRWG</a:t>
            </a:r>
          </a:p>
        </p:txBody>
      </p:sp>
      <p:sp>
        <p:nvSpPr>
          <p:cNvPr id="14" name="COCCON"/>
          <p:cNvSpPr txBox="1"/>
          <p:nvPr/>
        </p:nvSpPr>
        <p:spPr>
          <a:xfrm>
            <a:off x="8622064" y="163524"/>
            <a:ext cx="1186717"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dirty="0"/>
              <a:t>COCCON</a:t>
            </a:r>
          </a:p>
        </p:txBody>
      </p:sp>
      <p:sp>
        <p:nvSpPr>
          <p:cNvPr id="15" name="TCCON"/>
          <p:cNvSpPr txBox="1"/>
          <p:nvPr/>
        </p:nvSpPr>
        <p:spPr>
          <a:xfrm>
            <a:off x="4732522" y="163524"/>
            <a:ext cx="967345"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t>TCCON</a:t>
            </a:r>
          </a:p>
        </p:txBody>
      </p:sp>
    </p:spTree>
    <p:extLst>
      <p:ext uri="{BB962C8B-B14F-4D97-AF65-F5344CB8AC3E}">
        <p14:creationId xmlns:p14="http://schemas.microsoft.com/office/powerpoint/2010/main" val="2112884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5</a:t>
            </a:fld>
            <a:endParaRPr lang="en-GB" dirty="0"/>
          </a:p>
        </p:txBody>
      </p:sp>
      <p:sp>
        <p:nvSpPr>
          <p:cNvPr id="2" name="Date Placeholder 1"/>
          <p:cNvSpPr>
            <a:spLocks noGrp="1"/>
          </p:cNvSpPr>
          <p:nvPr>
            <p:ph type="dt" sz="half" idx="10"/>
          </p:nvPr>
        </p:nvSpPr>
        <p:spPr/>
        <p:txBody>
          <a:bodyPr/>
          <a:lstStyle/>
          <a:p>
            <a:r>
              <a:rPr lang="en-US" dirty="0" smtClean="0"/>
              <a:t>24/11/2021</a:t>
            </a:r>
            <a:endParaRPr lang="en-GB" dirty="0"/>
          </a:p>
        </p:txBody>
      </p:sp>
      <p:sp>
        <p:nvSpPr>
          <p:cNvPr id="3" name="Footer Placeholder 2"/>
          <p:cNvSpPr>
            <a:spLocks noGrp="1"/>
          </p:cNvSpPr>
          <p:nvPr>
            <p:ph type="ftr" sz="quarter" idx="11"/>
          </p:nvPr>
        </p:nvSpPr>
        <p:spPr/>
        <p:txBody>
          <a:bodyPr/>
          <a:lstStyle/>
          <a:p>
            <a:r>
              <a:rPr lang="en-US" dirty="0" smtClean="0"/>
              <a:t>3.5.4 Greenhouse Gases - Mahesh Kumar Sha</a:t>
            </a:r>
            <a:endParaRPr lang="en-GB" dirty="0"/>
          </a:p>
        </p:txBody>
      </p:sp>
      <p:pic>
        <p:nvPicPr>
          <p:cNvPr id="5" name="Picture 2" descr="AirCore_launch"/>
          <p:cNvPicPr>
            <a:picLocks noChangeAspect="1" noChangeArrowheads="1"/>
          </p:cNvPicPr>
          <p:nvPr/>
        </p:nvPicPr>
        <p:blipFill>
          <a:blip r:embed="rId2" cstate="print">
            <a:extLst>
              <a:ext uri="{28A0092B-C50C-407E-A947-70E740481C1C}">
                <a14:useLocalDpi xmlns:a14="http://schemas.microsoft.com/office/drawing/2010/main" val="0"/>
              </a:ext>
            </a:extLst>
          </a:blip>
          <a:srcRect t="13446" b="31934"/>
          <a:stretch>
            <a:fillRect/>
          </a:stretch>
        </p:blipFill>
        <p:spPr bwMode="auto">
          <a:xfrm rot="-5400000">
            <a:off x="7310036" y="3991520"/>
            <a:ext cx="3141077" cy="1288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969" y="328878"/>
            <a:ext cx="3918764" cy="2612509"/>
          </a:xfrm>
          <a:prstGeom prst="rect">
            <a:avLst/>
          </a:prstGeo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27023" b="8954"/>
          <a:stretch/>
        </p:blipFill>
        <p:spPr>
          <a:xfrm>
            <a:off x="1755655" y="337627"/>
            <a:ext cx="4128806" cy="198258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491959" y="3299764"/>
            <a:ext cx="3522667" cy="2645738"/>
          </a:xfrm>
          <a:prstGeom prst="rect">
            <a:avLst/>
          </a:prstGeom>
          <a:noFill/>
          <a:ln>
            <a:noFill/>
          </a:ln>
        </p:spPr>
      </p:pic>
      <p:cxnSp>
        <p:nvCxnSpPr>
          <p:cNvPr id="9" name="Straight Arrow Connector 8"/>
          <p:cNvCxnSpPr/>
          <p:nvPr/>
        </p:nvCxnSpPr>
        <p:spPr>
          <a:xfrm flipH="1">
            <a:off x="7066218" y="2105795"/>
            <a:ext cx="2106261" cy="15255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0191" y="382747"/>
            <a:ext cx="1245820" cy="307777"/>
          </a:xfrm>
          <a:prstGeom prst="rect">
            <a:avLst/>
          </a:prstGeom>
          <a:noFill/>
        </p:spPr>
        <p:txBody>
          <a:bodyPr wrap="square" rtlCol="0">
            <a:spAutoFit/>
          </a:bodyPr>
          <a:lstStyle/>
          <a:p>
            <a:r>
              <a:rPr lang="nl-BE" sz="1400" b="1" dirty="0" smtClean="0">
                <a:solidFill>
                  <a:srgbClr val="FF0000"/>
                </a:solidFill>
              </a:rPr>
              <a:t>Vertex 70</a:t>
            </a:r>
            <a:endParaRPr lang="nl-BE" sz="1400" b="1" dirty="0">
              <a:solidFill>
                <a:srgbClr val="FF0000"/>
              </a:solidFill>
            </a:endParaRPr>
          </a:p>
        </p:txBody>
      </p:sp>
      <p:cxnSp>
        <p:nvCxnSpPr>
          <p:cNvPr id="11" name="Straight Arrow Connector 10"/>
          <p:cNvCxnSpPr/>
          <p:nvPr/>
        </p:nvCxnSpPr>
        <p:spPr>
          <a:xfrm flipH="1">
            <a:off x="6897434" y="690524"/>
            <a:ext cx="258821" cy="9446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53753" y="5925757"/>
            <a:ext cx="2212465" cy="307777"/>
          </a:xfrm>
          <a:prstGeom prst="rect">
            <a:avLst/>
          </a:prstGeom>
        </p:spPr>
        <p:txBody>
          <a:bodyPr wrap="none">
            <a:spAutoFit/>
          </a:bodyPr>
          <a:lstStyle/>
          <a:p>
            <a:r>
              <a:rPr lang="en-GB" sz="1400" b="1" dirty="0">
                <a:solidFill>
                  <a:srgbClr val="FF0000"/>
                </a:solidFill>
              </a:rPr>
              <a:t>LHR optical breadboard</a:t>
            </a:r>
          </a:p>
        </p:txBody>
      </p:sp>
      <p:sp>
        <p:nvSpPr>
          <p:cNvPr id="13" name="TextBox 12"/>
          <p:cNvSpPr txBox="1"/>
          <p:nvPr/>
        </p:nvSpPr>
        <p:spPr>
          <a:xfrm>
            <a:off x="1720160" y="4106305"/>
            <a:ext cx="2339752" cy="307777"/>
          </a:xfrm>
          <a:prstGeom prst="rect">
            <a:avLst/>
          </a:prstGeom>
          <a:solidFill>
            <a:schemeClr val="bg1"/>
          </a:solidFill>
        </p:spPr>
        <p:txBody>
          <a:bodyPr wrap="square" rtlCol="0">
            <a:spAutoFit/>
          </a:bodyPr>
          <a:lstStyle/>
          <a:p>
            <a:r>
              <a:rPr lang="nl-BE" sz="1400" b="1" dirty="0" smtClean="0">
                <a:solidFill>
                  <a:srgbClr val="FF0000"/>
                </a:solidFill>
              </a:rPr>
              <a:t>EM27/SUN with suntracker</a:t>
            </a:r>
            <a:endParaRPr lang="nl-BE" sz="1400" b="1" dirty="0">
              <a:solidFill>
                <a:srgbClr val="FF0000"/>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0021" y="2417110"/>
            <a:ext cx="2563408" cy="1708939"/>
          </a:xfrm>
          <a:prstGeom prst="rect">
            <a:avLst/>
          </a:prstGeom>
        </p:spPr>
      </p:pic>
      <p:sp>
        <p:nvSpPr>
          <p:cNvPr id="15" name="TextBox 14"/>
          <p:cNvSpPr txBox="1"/>
          <p:nvPr/>
        </p:nvSpPr>
        <p:spPr>
          <a:xfrm>
            <a:off x="9473374" y="3477485"/>
            <a:ext cx="1499305" cy="307777"/>
          </a:xfrm>
          <a:prstGeom prst="rect">
            <a:avLst/>
          </a:prstGeom>
          <a:noFill/>
        </p:spPr>
        <p:txBody>
          <a:bodyPr wrap="square" rtlCol="0">
            <a:spAutoFit/>
          </a:bodyPr>
          <a:lstStyle/>
          <a:p>
            <a:r>
              <a:rPr lang="nl-BE" sz="1400" b="1" dirty="0" err="1">
                <a:solidFill>
                  <a:srgbClr val="FF0000"/>
                </a:solidFill>
              </a:rPr>
              <a:t>AirCore</a:t>
            </a:r>
            <a:r>
              <a:rPr lang="nl-BE" sz="1400" b="1" dirty="0">
                <a:solidFill>
                  <a:srgbClr val="FF0000"/>
                </a:solidFill>
              </a:rPr>
              <a:t> </a:t>
            </a:r>
            <a:r>
              <a:rPr lang="nl-BE" sz="1400" b="1" dirty="0" err="1">
                <a:solidFill>
                  <a:srgbClr val="FF0000"/>
                </a:solidFill>
              </a:rPr>
              <a:t>launch</a:t>
            </a:r>
            <a:endParaRPr lang="nl-BE" sz="1400" b="1" dirty="0">
              <a:solidFill>
                <a:srgbClr val="FF0000"/>
              </a:solidFill>
            </a:endParaRPr>
          </a:p>
        </p:txBody>
      </p:sp>
      <p:cxnSp>
        <p:nvCxnSpPr>
          <p:cNvPr id="16" name="Straight Arrow Connector 15"/>
          <p:cNvCxnSpPr/>
          <p:nvPr/>
        </p:nvCxnSpPr>
        <p:spPr>
          <a:xfrm>
            <a:off x="2739095" y="2086975"/>
            <a:ext cx="252028" cy="76218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0400" y="4519082"/>
            <a:ext cx="2571679" cy="1714452"/>
          </a:xfrm>
          <a:prstGeom prst="rect">
            <a:avLst/>
          </a:prstGeom>
        </p:spPr>
      </p:pic>
      <p:sp>
        <p:nvSpPr>
          <p:cNvPr id="18" name="Rectangle 17"/>
          <p:cNvSpPr/>
          <p:nvPr/>
        </p:nvSpPr>
        <p:spPr>
          <a:xfrm>
            <a:off x="1826520" y="5839076"/>
            <a:ext cx="691215" cy="307777"/>
          </a:xfrm>
          <a:prstGeom prst="rect">
            <a:avLst/>
          </a:prstGeom>
          <a:solidFill>
            <a:schemeClr val="bg1"/>
          </a:solidFill>
        </p:spPr>
        <p:txBody>
          <a:bodyPr wrap="none">
            <a:spAutoFit/>
          </a:bodyPr>
          <a:lstStyle/>
          <a:p>
            <a:r>
              <a:rPr lang="en-GB" sz="1400" b="1" dirty="0" smtClean="0">
                <a:solidFill>
                  <a:srgbClr val="FF0000"/>
                </a:solidFill>
              </a:rPr>
              <a:t>IRcube</a:t>
            </a:r>
            <a:endParaRPr lang="en-GB" sz="1400" b="1" dirty="0">
              <a:solidFill>
                <a:srgbClr val="FF0000"/>
              </a:solidFill>
            </a:endParaRPr>
          </a:p>
        </p:txBody>
      </p:sp>
      <p:sp>
        <p:nvSpPr>
          <p:cNvPr id="19" name="TextBox 18"/>
          <p:cNvSpPr txBox="1"/>
          <p:nvPr/>
        </p:nvSpPr>
        <p:spPr>
          <a:xfrm>
            <a:off x="4313052" y="335484"/>
            <a:ext cx="1178102" cy="307777"/>
          </a:xfrm>
          <a:prstGeom prst="rect">
            <a:avLst/>
          </a:prstGeom>
          <a:noFill/>
        </p:spPr>
        <p:txBody>
          <a:bodyPr wrap="square" rtlCol="0">
            <a:spAutoFit/>
          </a:bodyPr>
          <a:lstStyle/>
          <a:p>
            <a:r>
              <a:rPr lang="nl-BE" sz="1400" b="1" dirty="0" smtClean="0">
                <a:solidFill>
                  <a:srgbClr val="FF0000"/>
                </a:solidFill>
              </a:rPr>
              <a:t>TCCON</a:t>
            </a:r>
            <a:endParaRPr lang="nl-BE" sz="1400" b="1" dirty="0">
              <a:solidFill>
                <a:srgbClr val="FF0000"/>
              </a:solidFill>
            </a:endParaRPr>
          </a:p>
        </p:txBody>
      </p:sp>
      <p:cxnSp>
        <p:nvCxnSpPr>
          <p:cNvPr id="20" name="Straight Arrow Connector 19"/>
          <p:cNvCxnSpPr/>
          <p:nvPr/>
        </p:nvCxnSpPr>
        <p:spPr>
          <a:xfrm flipH="1">
            <a:off x="4536811" y="671753"/>
            <a:ext cx="335550" cy="3585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18237" y="1752144"/>
            <a:ext cx="1478445" cy="523220"/>
          </a:xfrm>
          <a:prstGeom prst="rect">
            <a:avLst/>
          </a:prstGeom>
          <a:noFill/>
        </p:spPr>
        <p:txBody>
          <a:bodyPr wrap="square" rtlCol="0">
            <a:spAutoFit/>
          </a:bodyPr>
          <a:lstStyle/>
          <a:p>
            <a:r>
              <a:rPr lang="nl-BE" sz="1400" b="1" dirty="0" smtClean="0">
                <a:solidFill>
                  <a:srgbClr val="FF0000"/>
                </a:solidFill>
              </a:rPr>
              <a:t>FRM4GHG container</a:t>
            </a:r>
            <a:endParaRPr lang="nl-BE" sz="1400" b="1" dirty="0">
              <a:solidFill>
                <a:srgbClr val="FF0000"/>
              </a:solidFill>
            </a:endParaRPr>
          </a:p>
        </p:txBody>
      </p:sp>
      <p:cxnSp>
        <p:nvCxnSpPr>
          <p:cNvPr id="22" name="Straight Arrow Connector 21"/>
          <p:cNvCxnSpPr/>
          <p:nvPr/>
        </p:nvCxnSpPr>
        <p:spPr>
          <a:xfrm flipH="1" flipV="1">
            <a:off x="3898157" y="1678395"/>
            <a:ext cx="782074" cy="3583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76764" y="199175"/>
            <a:ext cx="579423" cy="579423"/>
          </a:xfrm>
          <a:prstGeom prst="rect">
            <a:avLst/>
          </a:prstGeom>
        </p:spPr>
      </p:pic>
      <p:sp>
        <p:nvSpPr>
          <p:cNvPr id="24" name="TextBox 23"/>
          <p:cNvSpPr txBox="1"/>
          <p:nvPr/>
        </p:nvSpPr>
        <p:spPr>
          <a:xfrm>
            <a:off x="9722499" y="4137605"/>
            <a:ext cx="2320212" cy="1754326"/>
          </a:xfrm>
          <a:prstGeom prst="rect">
            <a:avLst/>
          </a:prstGeom>
          <a:noFill/>
        </p:spPr>
        <p:txBody>
          <a:bodyPr wrap="square" rtlCol="0">
            <a:spAutoFit/>
          </a:bodyPr>
          <a:lstStyle/>
          <a:p>
            <a:r>
              <a:rPr lang="en-US" dirty="0" smtClean="0"/>
              <a:t>Instrumentation used during the ESA funded FRM4GHG </a:t>
            </a:r>
            <a:r>
              <a:rPr lang="en-US" dirty="0" smtClean="0"/>
              <a:t>project</a:t>
            </a:r>
          </a:p>
          <a:p>
            <a:endParaRPr lang="en-US" dirty="0"/>
          </a:p>
          <a:p>
            <a:r>
              <a:rPr lang="en-US" dirty="0" smtClean="0"/>
              <a:t>Details in </a:t>
            </a:r>
            <a:r>
              <a:rPr lang="en-US" dirty="0" smtClean="0">
                <a:hlinkClick r:id="rId9"/>
              </a:rPr>
              <a:t>Sha et al. 2020</a:t>
            </a:r>
            <a:r>
              <a:rPr lang="en-US" dirty="0" smtClean="0"/>
              <a:t>, AMT paper</a:t>
            </a:r>
            <a:endParaRPr lang="en-US" dirty="0"/>
          </a:p>
        </p:txBody>
      </p:sp>
    </p:spTree>
    <p:extLst>
      <p:ext uri="{BB962C8B-B14F-4D97-AF65-F5344CB8AC3E}">
        <p14:creationId xmlns:p14="http://schemas.microsoft.com/office/powerpoint/2010/main" val="2964691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6</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sp>
        <p:nvSpPr>
          <p:cNvPr id="5" name="NDACC IRWG"/>
          <p:cNvSpPr txBox="1"/>
          <p:nvPr/>
        </p:nvSpPr>
        <p:spPr>
          <a:xfrm>
            <a:off x="93853" y="163524"/>
            <a:ext cx="285533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lang="en-US" dirty="0" smtClean="0"/>
              <a:t>EM27/SUN – COCCON</a:t>
            </a:r>
            <a:endParaRP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764" y="199175"/>
            <a:ext cx="579423" cy="57942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3250" r="6593" b="3801"/>
          <a:stretch/>
        </p:blipFill>
        <p:spPr>
          <a:xfrm>
            <a:off x="7019595" y="2765461"/>
            <a:ext cx="4834632" cy="3286855"/>
          </a:xfrm>
          <a:prstGeom prst="rect">
            <a:avLst/>
          </a:prstGeom>
        </p:spPr>
      </p:pic>
      <p:sp>
        <p:nvSpPr>
          <p:cNvPr id="8" name="TextBox 7"/>
          <p:cNvSpPr txBox="1"/>
          <p:nvPr/>
        </p:nvSpPr>
        <p:spPr>
          <a:xfrm>
            <a:off x="64416" y="2616867"/>
            <a:ext cx="6000482" cy="3093154"/>
          </a:xfrm>
          <a:prstGeom prst="rect">
            <a:avLst/>
          </a:prstGeom>
          <a:noFill/>
        </p:spPr>
        <p:txBody>
          <a:bodyPr wrap="square" rtlCol="0">
            <a:spAutoFit/>
          </a:bodyPr>
          <a:lstStyle/>
          <a:p>
            <a:r>
              <a:rPr lang="en-US" sz="1300" dirty="0" smtClean="0">
                <a:latin typeface="Garamond" panose="02020404030301010803" pitchFamily="18" charset="0"/>
              </a:rPr>
              <a:t>TCCON precision requirements: XCO</a:t>
            </a:r>
            <a:r>
              <a:rPr lang="en-US" sz="1300" baseline="-25000" dirty="0" smtClean="0">
                <a:latin typeface="Garamond" panose="02020404030301010803" pitchFamily="18" charset="0"/>
              </a:rPr>
              <a:t>2</a:t>
            </a:r>
            <a:r>
              <a:rPr lang="en-US" sz="1300" dirty="0" smtClean="0">
                <a:latin typeface="Garamond" panose="02020404030301010803" pitchFamily="18" charset="0"/>
              </a:rPr>
              <a:t>: &lt; 0.25% ~ 1 ppm    </a:t>
            </a:r>
          </a:p>
          <a:p>
            <a:r>
              <a:rPr lang="en-US" sz="1300" dirty="0" smtClean="0">
                <a:latin typeface="Garamond" panose="02020404030301010803" pitchFamily="18" charset="0"/>
              </a:rPr>
              <a:t>XCH</a:t>
            </a:r>
            <a:r>
              <a:rPr lang="en-US" sz="1300" baseline="-25000" dirty="0" smtClean="0">
                <a:latin typeface="Garamond" panose="02020404030301010803" pitchFamily="18" charset="0"/>
              </a:rPr>
              <a:t>4</a:t>
            </a:r>
            <a:r>
              <a:rPr lang="en-US" sz="1300" dirty="0" smtClean="0">
                <a:latin typeface="Garamond" panose="02020404030301010803" pitchFamily="18" charset="0"/>
              </a:rPr>
              <a:t>: 0.5% ~ 0.009 ppm; XCO: &lt; 4% ~ &lt; 4 ppb</a:t>
            </a:r>
          </a:p>
          <a:p>
            <a:endParaRPr lang="en-US" sz="1300" dirty="0" smtClean="0">
              <a:latin typeface="Garamond" panose="02020404030301010803" pitchFamily="18" charset="0"/>
            </a:endParaRPr>
          </a:p>
          <a:p>
            <a:r>
              <a:rPr lang="en-US" sz="1300" dirty="0" smtClean="0">
                <a:latin typeface="Garamond" panose="02020404030301010803" pitchFamily="18" charset="0"/>
              </a:rPr>
              <a:t>The bias values are very close to each other and the small difference seen from year-to-year is due to the data representative issue.</a:t>
            </a:r>
          </a:p>
          <a:p>
            <a:endParaRPr lang="en-US" sz="1300" b="1" dirty="0" smtClean="0">
              <a:latin typeface="Garamond" panose="02020404030301010803" pitchFamily="18" charset="0"/>
            </a:endParaRPr>
          </a:p>
          <a:p>
            <a:r>
              <a:rPr lang="en-US" sz="1300" dirty="0" smtClean="0">
                <a:latin typeface="Garamond" panose="02020404030301010803" pitchFamily="18" charset="0"/>
              </a:rPr>
              <a:t>Year-to-year variability (</a:t>
            </a:r>
            <a:r>
              <a:rPr lang="en-US" sz="1300" b="1" dirty="0" smtClean="0">
                <a:latin typeface="Garamond" panose="02020404030301010803" pitchFamily="18" charset="0"/>
              </a:rPr>
              <a:t>FRM4GHG </a:t>
            </a:r>
            <a:r>
              <a:rPr lang="en-US" sz="1300" dirty="0" smtClean="0">
                <a:latin typeface="Garamond" panose="02020404030301010803" pitchFamily="18" charset="0"/>
              </a:rPr>
              <a:t>– 3 y @ Sodankylä)</a:t>
            </a:r>
          </a:p>
          <a:p>
            <a:r>
              <a:rPr lang="en-US" sz="1300" dirty="0" smtClean="0">
                <a:latin typeface="Garamond" panose="02020404030301010803" pitchFamily="18" charset="0"/>
              </a:rPr>
              <a:t>XCO</a:t>
            </a:r>
            <a:r>
              <a:rPr lang="en-US" sz="1300" baseline="-25000" dirty="0" smtClean="0">
                <a:latin typeface="Garamond" panose="02020404030301010803" pitchFamily="18" charset="0"/>
              </a:rPr>
              <a:t>2</a:t>
            </a:r>
            <a:r>
              <a:rPr lang="en-US" sz="1300" dirty="0" smtClean="0">
                <a:latin typeface="Garamond" panose="02020404030301010803" pitchFamily="18" charset="0"/>
              </a:rPr>
              <a:t> – 0.137 ppm (0.03%) with 1σ (0.5 ppm)</a:t>
            </a:r>
          </a:p>
          <a:p>
            <a:r>
              <a:rPr lang="en-US" sz="1300" dirty="0" smtClean="0">
                <a:latin typeface="Garamond" panose="02020404030301010803" pitchFamily="18" charset="0"/>
              </a:rPr>
              <a:t>XCH</a:t>
            </a:r>
            <a:r>
              <a:rPr lang="en-US" sz="1300" baseline="-25000" dirty="0" smtClean="0">
                <a:latin typeface="Garamond" panose="02020404030301010803" pitchFamily="18" charset="0"/>
              </a:rPr>
              <a:t>4</a:t>
            </a:r>
            <a:r>
              <a:rPr lang="en-US" sz="1300" dirty="0" smtClean="0">
                <a:latin typeface="Garamond" panose="02020404030301010803" pitchFamily="18" charset="0"/>
              </a:rPr>
              <a:t> – 0.001 ppm (0.05%) with 1σ (0.004 ppm)</a:t>
            </a:r>
          </a:p>
          <a:p>
            <a:r>
              <a:rPr lang="en-US" sz="1300" dirty="0" smtClean="0">
                <a:latin typeface="Garamond" panose="02020404030301010803" pitchFamily="18" charset="0"/>
              </a:rPr>
              <a:t>XCO – 0.363 ppb (0.4%) with 1σ (1.32 ppb)</a:t>
            </a:r>
          </a:p>
          <a:p>
            <a:endParaRPr lang="en-US" sz="1300" dirty="0" smtClean="0">
              <a:latin typeface="Garamond" panose="02020404030301010803" pitchFamily="18" charset="0"/>
            </a:endParaRPr>
          </a:p>
          <a:p>
            <a:r>
              <a:rPr lang="en-US" sz="1300" dirty="0" smtClean="0">
                <a:latin typeface="Garamond" panose="02020404030301010803" pitchFamily="18" charset="0"/>
              </a:rPr>
              <a:t>Year-to-year variability (</a:t>
            </a:r>
            <a:r>
              <a:rPr lang="en-US" sz="1300" b="1" dirty="0" smtClean="0">
                <a:latin typeface="Garamond" panose="02020404030301010803" pitchFamily="18" charset="0"/>
              </a:rPr>
              <a:t>Frey et al. 2019</a:t>
            </a:r>
            <a:r>
              <a:rPr lang="en-US" sz="1300" dirty="0" smtClean="0">
                <a:latin typeface="Garamond" panose="02020404030301010803" pitchFamily="18" charset="0"/>
              </a:rPr>
              <a:t> – 3.5 y @ Karlsruhe)</a:t>
            </a:r>
          </a:p>
          <a:p>
            <a:r>
              <a:rPr lang="en-US" sz="1300" dirty="0" smtClean="0">
                <a:latin typeface="Garamond" panose="02020404030301010803" pitchFamily="18" charset="0"/>
                <a:hlinkClick r:id="rId4"/>
              </a:rPr>
              <a:t>https://doi.org/10.5194/amt-12-1513-2019</a:t>
            </a:r>
            <a:endParaRPr lang="en-US" sz="1300" dirty="0" smtClean="0">
              <a:latin typeface="Garamond" panose="02020404030301010803" pitchFamily="18" charset="0"/>
            </a:endParaRPr>
          </a:p>
          <a:p>
            <a:r>
              <a:rPr lang="en-US" sz="1300" dirty="0" smtClean="0">
                <a:latin typeface="Garamond" panose="02020404030301010803" pitchFamily="18" charset="0"/>
              </a:rPr>
              <a:t>XCO</a:t>
            </a:r>
            <a:r>
              <a:rPr lang="en-US" sz="1300" baseline="-25000" dirty="0" smtClean="0">
                <a:latin typeface="Garamond" panose="02020404030301010803" pitchFamily="18" charset="0"/>
              </a:rPr>
              <a:t>2</a:t>
            </a:r>
            <a:r>
              <a:rPr lang="en-US" sz="1300" dirty="0" smtClean="0">
                <a:latin typeface="Garamond" panose="02020404030301010803" pitchFamily="18" charset="0"/>
              </a:rPr>
              <a:t> – 0.02 ppm (0.005%) with 1σ (0.6 ppm)</a:t>
            </a:r>
          </a:p>
          <a:p>
            <a:r>
              <a:rPr lang="en-US" sz="1300" dirty="0" smtClean="0">
                <a:latin typeface="Garamond" panose="02020404030301010803" pitchFamily="18" charset="0"/>
              </a:rPr>
              <a:t>XCH</a:t>
            </a:r>
            <a:r>
              <a:rPr lang="en-US" sz="1300" baseline="-25000" dirty="0" smtClean="0">
                <a:latin typeface="Garamond" panose="02020404030301010803" pitchFamily="18" charset="0"/>
              </a:rPr>
              <a:t>4</a:t>
            </a:r>
            <a:r>
              <a:rPr lang="en-US" sz="1300" dirty="0" smtClean="0">
                <a:latin typeface="Garamond" panose="02020404030301010803" pitchFamily="18" charset="0"/>
              </a:rPr>
              <a:t> – 0.001 ppm (0.05%) with 1σ (0.004 ppm)</a:t>
            </a:r>
            <a:endParaRPr lang="en-US" sz="1300" dirty="0">
              <a:latin typeface="Garamond" panose="02020404030301010803"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617879191"/>
              </p:ext>
            </p:extLst>
          </p:nvPr>
        </p:nvGraphicFramePr>
        <p:xfrm>
          <a:off x="10096" y="811536"/>
          <a:ext cx="10700155" cy="1761868"/>
        </p:xfrm>
        <a:graphic>
          <a:graphicData uri="http://schemas.openxmlformats.org/drawingml/2006/table">
            <a:tbl>
              <a:tblPr firstRow="1" bandRow="1">
                <a:tableStyleId>{5C22544A-7EE6-4342-B048-85BDC9FD1C3A}</a:tableStyleId>
              </a:tblPr>
              <a:tblGrid>
                <a:gridCol w="2673677">
                  <a:extLst>
                    <a:ext uri="{9D8B030D-6E8A-4147-A177-3AD203B41FA5}">
                      <a16:colId xmlns:a16="http://schemas.microsoft.com/office/drawing/2014/main" val="20000"/>
                    </a:ext>
                  </a:extLst>
                </a:gridCol>
                <a:gridCol w="2069944">
                  <a:extLst>
                    <a:ext uri="{9D8B030D-6E8A-4147-A177-3AD203B41FA5}">
                      <a16:colId xmlns:a16="http://schemas.microsoft.com/office/drawing/2014/main" val="1398182670"/>
                    </a:ext>
                  </a:extLst>
                </a:gridCol>
                <a:gridCol w="1983696">
                  <a:extLst>
                    <a:ext uri="{9D8B030D-6E8A-4147-A177-3AD203B41FA5}">
                      <a16:colId xmlns:a16="http://schemas.microsoft.com/office/drawing/2014/main" val="2394305217"/>
                    </a:ext>
                  </a:extLst>
                </a:gridCol>
                <a:gridCol w="2056392">
                  <a:extLst>
                    <a:ext uri="{9D8B030D-6E8A-4147-A177-3AD203B41FA5}">
                      <a16:colId xmlns:a16="http://schemas.microsoft.com/office/drawing/2014/main" val="4020216914"/>
                    </a:ext>
                  </a:extLst>
                </a:gridCol>
                <a:gridCol w="1916446">
                  <a:extLst>
                    <a:ext uri="{9D8B030D-6E8A-4147-A177-3AD203B41FA5}">
                      <a16:colId xmlns:a16="http://schemas.microsoft.com/office/drawing/2014/main" val="3942809521"/>
                    </a:ext>
                  </a:extLst>
                </a:gridCol>
              </a:tblGrid>
              <a:tr h="314812">
                <a:tc>
                  <a:txBody>
                    <a:bodyPr/>
                    <a:lstStyle/>
                    <a:p>
                      <a:pPr algn="ctr"/>
                      <a:r>
                        <a:rPr lang="nl-BE" sz="1000" dirty="0" smtClean="0">
                          <a:solidFill>
                            <a:schemeClr val="tx1"/>
                          </a:solidFill>
                        </a:rPr>
                        <a:t>Species</a:t>
                      </a:r>
                      <a:endParaRPr lang="nl-BE" sz="1000" dirty="0">
                        <a:solidFill>
                          <a:schemeClr val="tx1"/>
                        </a:solidFill>
                      </a:endParaRPr>
                    </a:p>
                  </a:txBody>
                  <a:tcPr/>
                </a:tc>
                <a:tc>
                  <a:txBody>
                    <a:bodyPr/>
                    <a:lstStyle/>
                    <a:p>
                      <a:pPr algn="ctr"/>
                      <a:r>
                        <a:rPr lang="nl-BE" sz="1000" dirty="0" smtClean="0">
                          <a:solidFill>
                            <a:schemeClr val="tx1"/>
                          </a:solidFill>
                        </a:rPr>
                        <a:t>Duration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solidFill>
                            <a:schemeClr val="tx1"/>
                          </a:solidFill>
                        </a:rPr>
                        <a:t>XCO</a:t>
                      </a:r>
                      <a:r>
                        <a:rPr lang="nl-BE" sz="1400" kern="1200" baseline="-25000" dirty="0" smtClean="0">
                          <a:solidFill>
                            <a:schemeClr val="tx1"/>
                          </a:solidFill>
                          <a:latin typeface="Garamond" panose="02020404030301010803" pitchFamily="18" charset="0"/>
                          <a:ea typeface="+mn-ea"/>
                          <a:cs typeface="+mn-cs"/>
                        </a:rPr>
                        <a:t>2</a:t>
                      </a:r>
                      <a:r>
                        <a:rPr lang="nl-BE" sz="1000" baseline="0" dirty="0" smtClean="0">
                          <a:solidFill>
                            <a:schemeClr val="tx1"/>
                          </a:solidFill>
                        </a:rPr>
                        <a:t> / ppm</a:t>
                      </a:r>
                      <a:endParaRPr lang="nl-BE" sz="1000" dirty="0" smtClean="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solidFill>
                            <a:schemeClr val="tx1"/>
                          </a:solidFill>
                        </a:rPr>
                        <a:t>XCH</a:t>
                      </a:r>
                      <a:r>
                        <a:rPr lang="nl-BE" sz="1400" b="1" kern="1200" baseline="-25000" dirty="0" smtClean="0">
                          <a:solidFill>
                            <a:schemeClr val="tx1"/>
                          </a:solidFill>
                          <a:latin typeface="Garamond" panose="02020404030301010803" pitchFamily="18" charset="0"/>
                          <a:ea typeface="+mn-ea"/>
                          <a:cs typeface="+mn-cs"/>
                        </a:rPr>
                        <a:t>4</a:t>
                      </a:r>
                      <a:r>
                        <a:rPr lang="nl-BE" sz="1000" dirty="0" smtClean="0">
                          <a:solidFill>
                            <a:schemeClr val="tx1"/>
                          </a:solidFill>
                        </a:rPr>
                        <a:t> / ppm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solidFill>
                            <a:schemeClr val="tx1"/>
                          </a:solidFill>
                        </a:rPr>
                        <a:t>XCO / ppb</a:t>
                      </a:r>
                    </a:p>
                  </a:txBody>
                  <a:tcPr/>
                </a:tc>
                <a:extLst>
                  <a:ext uri="{0D108BD9-81ED-4DB2-BD59-A6C34878D82A}">
                    <a16:rowId xmlns:a16="http://schemas.microsoft.com/office/drawing/2014/main" val="10000"/>
                  </a:ext>
                </a:extLst>
              </a:tr>
              <a:tr h="266511">
                <a:tc gridSpan="5">
                  <a:txBody>
                    <a:bodyPr/>
                    <a:lstStyle/>
                    <a:p>
                      <a:pPr algn="ctr"/>
                      <a:r>
                        <a:rPr lang="nl-BE" sz="1000" b="0" dirty="0" smtClean="0"/>
                        <a:t>Bias</a:t>
                      </a:r>
                      <a:r>
                        <a:rPr lang="nl-BE" sz="1000" b="0" baseline="0" dirty="0" smtClean="0"/>
                        <a:t> (mean standard </a:t>
                      </a:r>
                      <a:r>
                        <a:rPr lang="nl-BE" sz="1000" dirty="0" smtClean="0"/>
                        <a:t>± </a:t>
                      </a:r>
                      <a:r>
                        <a:rPr lang="nl-BE" sz="1000" b="0" baseline="0" dirty="0" smtClean="0"/>
                        <a:t>deviation) and correlation coefficient (r)</a:t>
                      </a:r>
                      <a:endParaRPr lang="nl-BE" sz="1000" b="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nl-BE" sz="1000" b="0" dirty="0"/>
                    </a:p>
                  </a:txBody>
                  <a:tcPr/>
                </a:tc>
                <a:extLst>
                  <a:ext uri="{0D108BD9-81ED-4DB2-BD59-A6C34878D82A}">
                    <a16:rowId xmlns:a16="http://schemas.microsoft.com/office/drawing/2014/main" val="10001"/>
                  </a:ext>
                </a:extLst>
              </a:tr>
              <a:tr h="2844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000" dirty="0" smtClean="0">
                          <a:solidFill>
                            <a:schemeClr val="tx1"/>
                          </a:solidFill>
                        </a:rPr>
                        <a:t>EM27/SUN vs TCCON </a:t>
                      </a:r>
                    </a:p>
                  </a:txBody>
                  <a:tcPr/>
                </a:tc>
                <a:tc>
                  <a:txBody>
                    <a:bodyPr/>
                    <a:lstStyle/>
                    <a:p>
                      <a:pPr algn="ctr"/>
                      <a:r>
                        <a:rPr lang="nl-BE" sz="1000" dirty="0" smtClean="0"/>
                        <a:t>2017</a:t>
                      </a:r>
                      <a:endParaRPr lang="nl-BE" sz="1000" dirty="0"/>
                    </a:p>
                  </a:txBody>
                  <a:tcPr/>
                </a:tc>
                <a:tc>
                  <a:txBody>
                    <a:bodyPr/>
                    <a:lstStyle/>
                    <a:p>
                      <a:pPr algn="ctr"/>
                      <a:r>
                        <a:rPr lang="nl-BE" sz="1000" dirty="0" smtClean="0"/>
                        <a:t>-0.727±</a:t>
                      </a:r>
                      <a:r>
                        <a:rPr lang="nl-BE" sz="1000" dirty="0" smtClean="0">
                          <a:solidFill>
                            <a:schemeClr val="tx1"/>
                          </a:solidFill>
                        </a:rPr>
                        <a:t>0.474</a:t>
                      </a:r>
                      <a:r>
                        <a:rPr lang="nl-BE" sz="1000" dirty="0" smtClean="0"/>
                        <a:t> (0.996)</a:t>
                      </a:r>
                      <a:endParaRPr lang="nl-B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t>0.000±</a:t>
                      </a:r>
                      <a:r>
                        <a:rPr lang="nl-BE" sz="1000" dirty="0" smtClean="0">
                          <a:solidFill>
                            <a:schemeClr val="tx1"/>
                          </a:solidFill>
                        </a:rPr>
                        <a:t>0.004</a:t>
                      </a:r>
                      <a:r>
                        <a:rPr lang="nl-BE" sz="1000" dirty="0" smtClean="0"/>
                        <a:t> (0.973)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t>4.384±</a:t>
                      </a:r>
                      <a:r>
                        <a:rPr lang="nl-BE" sz="1000" dirty="0" smtClean="0">
                          <a:solidFill>
                            <a:schemeClr val="tx1"/>
                          </a:solidFill>
                        </a:rPr>
                        <a:t>1.361</a:t>
                      </a:r>
                      <a:r>
                        <a:rPr lang="nl-BE" sz="1000" dirty="0" smtClean="0"/>
                        <a:t> (0.993)</a:t>
                      </a:r>
                    </a:p>
                  </a:txBody>
                  <a:tcPr/>
                </a:tc>
                <a:extLst>
                  <a:ext uri="{0D108BD9-81ED-4DB2-BD59-A6C34878D82A}">
                    <a16:rowId xmlns:a16="http://schemas.microsoft.com/office/drawing/2014/main" val="497702003"/>
                  </a:ext>
                </a:extLst>
              </a:tr>
              <a:tr h="314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000" dirty="0" smtClean="0">
                          <a:solidFill>
                            <a:schemeClr val="tx1"/>
                          </a:solidFill>
                        </a:rPr>
                        <a:t>EM27/SUN vs TCCON </a:t>
                      </a:r>
                    </a:p>
                  </a:txBody>
                  <a:tcPr/>
                </a:tc>
                <a:tc>
                  <a:txBody>
                    <a:bodyPr/>
                    <a:lstStyle/>
                    <a:p>
                      <a:pPr algn="ctr"/>
                      <a:r>
                        <a:rPr lang="nl-BE" sz="1000" dirty="0" smtClean="0"/>
                        <a:t>2018</a:t>
                      </a:r>
                      <a:endParaRPr lang="nl-BE" sz="1000" dirty="0"/>
                    </a:p>
                  </a:txBody>
                  <a:tcPr/>
                </a:tc>
                <a:tc>
                  <a:txBody>
                    <a:bodyPr/>
                    <a:lstStyle/>
                    <a:p>
                      <a:pPr algn="ctr"/>
                      <a:r>
                        <a:rPr lang="nl-BE" sz="1000" dirty="0" smtClean="0"/>
                        <a:t>-0.587±</a:t>
                      </a:r>
                      <a:r>
                        <a:rPr lang="nl-BE" sz="1000" dirty="0" smtClean="0">
                          <a:solidFill>
                            <a:schemeClr val="tx1"/>
                          </a:solidFill>
                        </a:rPr>
                        <a:t>0.485</a:t>
                      </a:r>
                      <a:r>
                        <a:rPr lang="nl-BE" sz="1000" dirty="0" smtClean="0"/>
                        <a:t> (0.992)</a:t>
                      </a:r>
                      <a:endParaRPr lang="nl-B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t>-0.001±0.004 (0.938)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t>5.101±</a:t>
                      </a:r>
                      <a:r>
                        <a:rPr lang="nl-BE" sz="1000" dirty="0" smtClean="0">
                          <a:solidFill>
                            <a:schemeClr val="tx1"/>
                          </a:solidFill>
                        </a:rPr>
                        <a:t>1.234</a:t>
                      </a:r>
                      <a:r>
                        <a:rPr lang="nl-BE" sz="1000" dirty="0" smtClean="0"/>
                        <a:t> (0.996)</a:t>
                      </a:r>
                    </a:p>
                  </a:txBody>
                  <a:tcPr/>
                </a:tc>
                <a:extLst>
                  <a:ext uri="{0D108BD9-81ED-4DB2-BD59-A6C34878D82A}">
                    <a16:rowId xmlns:a16="http://schemas.microsoft.com/office/drawing/2014/main" val="10002"/>
                  </a:ext>
                </a:extLst>
              </a:tr>
              <a:tr h="314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000" dirty="0" smtClean="0">
                          <a:solidFill>
                            <a:schemeClr val="tx1"/>
                          </a:solidFill>
                        </a:rPr>
                        <a:t>EM27/SUN vs TCCON</a:t>
                      </a:r>
                    </a:p>
                  </a:txBody>
                  <a:tcPr/>
                </a:tc>
                <a:tc>
                  <a:txBody>
                    <a:bodyPr/>
                    <a:lstStyle/>
                    <a:p>
                      <a:pPr algn="ctr"/>
                      <a:r>
                        <a:rPr lang="nl-BE" sz="1000" baseline="0" dirty="0" smtClean="0"/>
                        <a:t>2019</a:t>
                      </a:r>
                      <a:endParaRPr lang="nl-BE" sz="1000" dirty="0"/>
                    </a:p>
                  </a:txBody>
                  <a:tcPr/>
                </a:tc>
                <a:tc>
                  <a:txBody>
                    <a:bodyPr/>
                    <a:lstStyle/>
                    <a:p>
                      <a:pPr algn="ctr"/>
                      <a:r>
                        <a:rPr lang="nl-BE" sz="1000" dirty="0" smtClean="0"/>
                        <a:t>-0.859±</a:t>
                      </a:r>
                      <a:r>
                        <a:rPr lang="nl-BE" sz="1000" dirty="0" smtClean="0">
                          <a:solidFill>
                            <a:schemeClr val="tx1"/>
                          </a:solidFill>
                        </a:rPr>
                        <a:t>0.548</a:t>
                      </a:r>
                      <a:r>
                        <a:rPr lang="nl-BE" sz="1000" dirty="0" smtClean="0"/>
                        <a:t> (0.992)</a:t>
                      </a:r>
                      <a:endParaRPr lang="nl-BE" sz="1000" dirty="0"/>
                    </a:p>
                  </a:txBody>
                  <a:tcPr/>
                </a:tc>
                <a:tc>
                  <a:txBody>
                    <a:bodyPr/>
                    <a:lstStyle/>
                    <a:p>
                      <a:pPr algn="ctr"/>
                      <a:r>
                        <a:rPr lang="nl-BE" sz="1000" dirty="0" smtClean="0"/>
                        <a:t>0.002±0.004 (0.957)</a:t>
                      </a:r>
                    </a:p>
                  </a:txBody>
                  <a:tcPr/>
                </a:tc>
                <a:tc>
                  <a:txBody>
                    <a:bodyPr/>
                    <a:lstStyle/>
                    <a:p>
                      <a:pPr algn="ctr"/>
                      <a:r>
                        <a:rPr lang="nl-BE" sz="1000" dirty="0" smtClean="0"/>
                        <a:t>4.886±</a:t>
                      </a:r>
                      <a:r>
                        <a:rPr lang="nl-BE" sz="1000" dirty="0" smtClean="0">
                          <a:solidFill>
                            <a:schemeClr val="tx1"/>
                          </a:solidFill>
                        </a:rPr>
                        <a:t>1.210</a:t>
                      </a:r>
                      <a:r>
                        <a:rPr lang="nl-BE" sz="1000" dirty="0" smtClean="0"/>
                        <a:t> (0.992)</a:t>
                      </a:r>
                    </a:p>
                  </a:txBody>
                  <a:tcPr/>
                </a:tc>
                <a:extLst>
                  <a:ext uri="{0D108BD9-81ED-4DB2-BD59-A6C34878D82A}">
                    <a16:rowId xmlns:a16="http://schemas.microsoft.com/office/drawing/2014/main" val="10003"/>
                  </a:ext>
                </a:extLst>
              </a:tr>
              <a:tr h="2665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000" dirty="0" smtClean="0">
                          <a:solidFill>
                            <a:schemeClr val="tx1"/>
                          </a:solidFill>
                        </a:rPr>
                        <a:t>EM27/SUN vs TCCON</a:t>
                      </a:r>
                    </a:p>
                  </a:txBody>
                  <a:tcPr/>
                </a:tc>
                <a:tc>
                  <a:txBody>
                    <a:bodyPr/>
                    <a:lstStyle/>
                    <a:p>
                      <a:pPr algn="ctr"/>
                      <a:r>
                        <a:rPr lang="nl-BE" sz="1000" dirty="0" smtClean="0"/>
                        <a:t>2017</a:t>
                      </a:r>
                      <a:r>
                        <a:rPr lang="nl-BE" sz="1000" baseline="0" dirty="0" smtClean="0"/>
                        <a:t> – 2019</a:t>
                      </a:r>
                      <a:endParaRPr lang="nl-BE" sz="1000" dirty="0"/>
                    </a:p>
                  </a:txBody>
                  <a:tcPr/>
                </a:tc>
                <a:tc>
                  <a:txBody>
                    <a:bodyPr/>
                    <a:lstStyle/>
                    <a:p>
                      <a:pPr algn="ctr"/>
                      <a:r>
                        <a:rPr lang="nl-BE" sz="1000" dirty="0" smtClean="0"/>
                        <a:t>-0.722±</a:t>
                      </a:r>
                      <a:r>
                        <a:rPr lang="nl-BE" sz="1000" dirty="0" smtClean="0">
                          <a:solidFill>
                            <a:schemeClr val="tx1"/>
                          </a:solidFill>
                        </a:rPr>
                        <a:t>0.510</a:t>
                      </a:r>
                      <a:r>
                        <a:rPr lang="nl-BE" sz="1000" dirty="0" smtClean="0"/>
                        <a:t> (0.995)</a:t>
                      </a:r>
                      <a:endParaRPr lang="nl-B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t>0.001±</a:t>
                      </a:r>
                      <a:r>
                        <a:rPr lang="nl-BE" sz="1000" dirty="0" smtClean="0">
                          <a:solidFill>
                            <a:schemeClr val="tx1"/>
                          </a:solidFill>
                        </a:rPr>
                        <a:t>0.004</a:t>
                      </a:r>
                      <a:r>
                        <a:rPr lang="nl-BE" sz="1000" dirty="0" smtClean="0"/>
                        <a:t> (0.963)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000" dirty="0" smtClean="0"/>
                        <a:t>4.738±</a:t>
                      </a:r>
                      <a:r>
                        <a:rPr lang="nl-BE" sz="1000" dirty="0" smtClean="0">
                          <a:solidFill>
                            <a:schemeClr val="tx1"/>
                          </a:solidFill>
                        </a:rPr>
                        <a:t>1.321</a:t>
                      </a:r>
                      <a:r>
                        <a:rPr lang="nl-BE" sz="1000" dirty="0" smtClean="0"/>
                        <a:t> (0.994)</a:t>
                      </a:r>
                    </a:p>
                  </a:txBody>
                  <a:tcPr/>
                </a:tc>
                <a:extLst>
                  <a:ext uri="{0D108BD9-81ED-4DB2-BD59-A6C34878D82A}">
                    <a16:rowId xmlns:a16="http://schemas.microsoft.com/office/drawing/2014/main" val="3571565014"/>
                  </a:ext>
                </a:extLst>
              </a:tr>
            </a:tbl>
          </a:graphicData>
        </a:graphic>
      </p:graphicFrame>
      <p:sp>
        <p:nvSpPr>
          <p:cNvPr id="10" name="TextBox 9"/>
          <p:cNvSpPr txBox="1"/>
          <p:nvPr/>
        </p:nvSpPr>
        <p:spPr>
          <a:xfrm>
            <a:off x="0" y="5689674"/>
            <a:ext cx="8229600" cy="523220"/>
          </a:xfrm>
          <a:prstGeom prst="rect">
            <a:avLst/>
          </a:prstGeom>
          <a:noFill/>
        </p:spPr>
        <p:txBody>
          <a:bodyPr wrap="square" rtlCol="0">
            <a:spAutoFit/>
          </a:bodyPr>
          <a:lstStyle/>
          <a:p>
            <a:r>
              <a:rPr lang="en-US" sz="1400" dirty="0" smtClean="0">
                <a:latin typeface="Garamond" panose="02020404030301010803" pitchFamily="18" charset="0"/>
              </a:rPr>
              <a:t>The constant bias will be scaled following the strategy developed in COCCON</a:t>
            </a:r>
          </a:p>
          <a:p>
            <a:r>
              <a:rPr lang="en-US" sz="1400" dirty="0" smtClean="0">
                <a:latin typeface="Garamond" panose="02020404030301010803" pitchFamily="18" charset="0"/>
              </a:rPr>
              <a:t>EM27/SUN to be used as </a:t>
            </a:r>
            <a:r>
              <a:rPr lang="en-US" sz="1400" b="1" dirty="0" smtClean="0">
                <a:latin typeface="Garamond" panose="02020404030301010803" pitchFamily="18" charset="0"/>
              </a:rPr>
              <a:t>travelling standard </a:t>
            </a:r>
            <a:r>
              <a:rPr lang="en-US" sz="1400" dirty="0" smtClean="0">
                <a:latin typeface="Garamond" panose="02020404030301010803" pitchFamily="18" charset="0"/>
              </a:rPr>
              <a:t>and visit TCCON sites for performing side-by-side measurements</a:t>
            </a:r>
            <a:endParaRPr lang="en-US" sz="1400" dirty="0">
              <a:latin typeface="Garamond" panose="02020404030301010803" pitchFamily="18" charset="0"/>
            </a:endParaRPr>
          </a:p>
        </p:txBody>
      </p:sp>
    </p:spTree>
    <p:extLst>
      <p:ext uri="{BB962C8B-B14F-4D97-AF65-F5344CB8AC3E}">
        <p14:creationId xmlns:p14="http://schemas.microsoft.com/office/powerpoint/2010/main" val="1317107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7</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sp>
        <p:nvSpPr>
          <p:cNvPr id="5" name="NDACC IRWG"/>
          <p:cNvSpPr txBox="1"/>
          <p:nvPr/>
        </p:nvSpPr>
        <p:spPr>
          <a:xfrm>
            <a:off x="93853" y="163524"/>
            <a:ext cx="285533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lang="en-US" dirty="0" smtClean="0"/>
              <a:t>EM27/SUN – COCCON</a:t>
            </a:r>
            <a:endParaRP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764" y="199175"/>
            <a:ext cx="579423" cy="57942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0916"/>
            <a:ext cx="8229331" cy="2992484"/>
          </a:xfrm>
          <a:prstGeom prst="rect">
            <a:avLst/>
          </a:prstGeom>
        </p:spPr>
      </p:pic>
      <p:sp>
        <p:nvSpPr>
          <p:cNvPr id="8" name="TextBox 7"/>
          <p:cNvSpPr txBox="1"/>
          <p:nvPr/>
        </p:nvSpPr>
        <p:spPr>
          <a:xfrm>
            <a:off x="-719" y="3950745"/>
            <a:ext cx="11498619" cy="1815882"/>
          </a:xfrm>
          <a:prstGeom prst="rect">
            <a:avLst/>
          </a:prstGeom>
          <a:noFill/>
        </p:spPr>
        <p:txBody>
          <a:bodyPr wrap="square" rtlCol="0">
            <a:spAutoFit/>
          </a:bodyPr>
          <a:lstStyle/>
          <a:p>
            <a:pPr marL="285750" indent="-285750">
              <a:buFont typeface="Wingdings" panose="05000000000000000000" pitchFamily="2" charset="2"/>
              <a:buChar char="§"/>
            </a:pPr>
            <a:r>
              <a:rPr lang="en-US" sz="1400" dirty="0" smtClean="0"/>
              <a:t>TCCON priori used for both retrievals</a:t>
            </a:r>
          </a:p>
          <a:p>
            <a:pPr marL="285750" indent="-285750">
              <a:buFont typeface="Wingdings" panose="05000000000000000000" pitchFamily="2" charset="2"/>
              <a:buChar char="§"/>
            </a:pPr>
            <a:endParaRPr lang="en-US" sz="1400" dirty="0" smtClean="0"/>
          </a:p>
          <a:p>
            <a:pPr algn="just"/>
            <a:r>
              <a:rPr lang="en-US" sz="1400" dirty="0" smtClean="0"/>
              <a:t>Seasonality seen in the bias. About 10 ppb during spring  polar vortex conditions – not very usual for standard TCCON site,</a:t>
            </a:r>
          </a:p>
          <a:p>
            <a:pPr algn="just"/>
            <a:r>
              <a:rPr lang="en-US" sz="1400" dirty="0" smtClean="0"/>
              <a:t> ~ 3 – 5 ppb bias during summer – Autumn period </a:t>
            </a:r>
            <a:r>
              <a:rPr lang="en-US" sz="1400" dirty="0" smtClean="0">
                <a:sym typeface="Wingdings" panose="05000000000000000000" pitchFamily="2" charset="2"/>
              </a:rPr>
              <a:t> significant ~ the accuracy requirement (0.2%, about 3.6 ppb) of TCCON</a:t>
            </a:r>
            <a:r>
              <a:rPr lang="en-US" sz="1400" dirty="0" smtClean="0"/>
              <a:t>.</a:t>
            </a:r>
          </a:p>
          <a:p>
            <a:pPr algn="just"/>
            <a:endParaRPr lang="en-US" sz="1400" dirty="0" smtClean="0"/>
          </a:p>
          <a:p>
            <a:pPr algn="just"/>
            <a:r>
              <a:rPr lang="en-US" sz="1400" dirty="0" smtClean="0"/>
              <a:t>Seasonal bias between TCCON and low-resolution (LR) EM27/SUN is not a drawback. It is understood – due to different instrument sensitivities (averaging kernels – AKs) and the a priori difference from the true atmospheric state. As the satellite sensors tend to use low resolution, the sensitivity match is better and therefore the smoothing error in the validation is smaller for the LR spectrometer. </a:t>
            </a:r>
            <a:endParaRPr lang="en-US" sz="1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9721" y="827718"/>
            <a:ext cx="2871388" cy="2871388"/>
          </a:xfrm>
          <a:prstGeom prst="rect">
            <a:avLst/>
          </a:prstGeom>
        </p:spPr>
      </p:pic>
    </p:spTree>
    <p:extLst>
      <p:ext uri="{BB962C8B-B14F-4D97-AF65-F5344CB8AC3E}">
        <p14:creationId xmlns:p14="http://schemas.microsoft.com/office/powerpoint/2010/main" val="884627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8</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sp>
        <p:nvSpPr>
          <p:cNvPr id="5" name="NDACC IRWG"/>
          <p:cNvSpPr txBox="1"/>
          <p:nvPr/>
        </p:nvSpPr>
        <p:spPr>
          <a:xfrm>
            <a:off x="93853" y="163524"/>
            <a:ext cx="285533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lang="en-US" dirty="0" smtClean="0"/>
              <a:t>EM27/SUN – COCCON</a:t>
            </a:r>
            <a:endParaRP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764" y="199175"/>
            <a:ext cx="579423" cy="57942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701" y="827715"/>
            <a:ext cx="2876537" cy="2876537"/>
          </a:xfrm>
          <a:prstGeom prst="rect">
            <a:avLst/>
          </a:prstGeom>
        </p:spPr>
      </p:pic>
      <p:sp>
        <p:nvSpPr>
          <p:cNvPr id="9" name="TextBox 8"/>
          <p:cNvSpPr txBox="1"/>
          <p:nvPr/>
        </p:nvSpPr>
        <p:spPr>
          <a:xfrm>
            <a:off x="70331" y="4089795"/>
            <a:ext cx="8377383"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dirty="0" smtClean="0"/>
              <a:t>TCCON priori used for both retrievals</a:t>
            </a:r>
          </a:p>
          <a:p>
            <a:pPr marL="285750" indent="-285750">
              <a:buFont typeface="Wingdings" panose="05000000000000000000" pitchFamily="2" charset="2"/>
              <a:buChar char="§"/>
            </a:pPr>
            <a:endParaRPr lang="en-US" sz="1400" dirty="0" smtClean="0"/>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endParaRPr lang="en-US" sz="1400" dirty="0"/>
          </a:p>
          <a:p>
            <a:pPr algn="just"/>
            <a:r>
              <a:rPr lang="nl-BE" sz="1400" dirty="0"/>
              <a:t>Seasonality seen in the bias (~ 1 ppm) </a:t>
            </a:r>
            <a:r>
              <a:rPr lang="nl-BE" sz="1400" dirty="0">
                <a:sym typeface="Wingdings" panose="05000000000000000000" pitchFamily="2" charset="2"/>
              </a:rPr>
              <a:t> significant ~ the accuracy requirement (0.25</a:t>
            </a:r>
            <a:r>
              <a:rPr lang="nl-BE" sz="1400" dirty="0" smtClean="0">
                <a:sym typeface="Wingdings" panose="05000000000000000000" pitchFamily="2" charset="2"/>
              </a:rPr>
              <a:t>%, about 1 ppm) </a:t>
            </a:r>
            <a:r>
              <a:rPr lang="nl-BE" sz="1400" dirty="0">
                <a:sym typeface="Wingdings" panose="05000000000000000000" pitchFamily="2" charset="2"/>
              </a:rPr>
              <a:t>of TCCON</a:t>
            </a:r>
            <a:r>
              <a:rPr lang="nl-BE" sz="1400" dirty="0"/>
              <a:t>.</a:t>
            </a:r>
          </a:p>
          <a:p>
            <a:pPr algn="just"/>
            <a:r>
              <a:rPr lang="nl-BE" sz="1400" dirty="0"/>
              <a:t>The seasonality of the bias for other sites will depend on the variability of the profile shape during the year and their difference to the true profile.</a:t>
            </a:r>
            <a:endParaRPr lang="en-US" sz="14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0690"/>
            <a:ext cx="8237709" cy="2995531"/>
          </a:xfrm>
          <a:prstGeom prst="rect">
            <a:avLst/>
          </a:prstGeom>
        </p:spPr>
      </p:pic>
    </p:spTree>
    <p:extLst>
      <p:ext uri="{BB962C8B-B14F-4D97-AF65-F5344CB8AC3E}">
        <p14:creationId xmlns:p14="http://schemas.microsoft.com/office/powerpoint/2010/main" val="2822010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A0756C-33DC-45D1-8CE9-A603DFA7D1E1}" type="slidenum">
              <a:rPr lang="en-GB" smtClean="0"/>
              <a:pPr/>
              <a:t>9</a:t>
            </a:fld>
            <a:endParaRPr lang="en-GB" dirty="0"/>
          </a:p>
        </p:txBody>
      </p:sp>
      <p:sp>
        <p:nvSpPr>
          <p:cNvPr id="2" name="Date Placeholder 1"/>
          <p:cNvSpPr>
            <a:spLocks noGrp="1"/>
          </p:cNvSpPr>
          <p:nvPr>
            <p:ph type="dt" sz="half" idx="10"/>
          </p:nvPr>
        </p:nvSpPr>
        <p:spPr/>
        <p:txBody>
          <a:bodyPr/>
          <a:lstStyle/>
          <a:p>
            <a:r>
              <a:rPr lang="en-US" smtClean="0"/>
              <a:t>24/11/2021</a:t>
            </a:r>
            <a:endParaRPr lang="en-GB" dirty="0"/>
          </a:p>
        </p:txBody>
      </p:sp>
      <p:sp>
        <p:nvSpPr>
          <p:cNvPr id="3" name="Footer Placeholder 2"/>
          <p:cNvSpPr>
            <a:spLocks noGrp="1"/>
          </p:cNvSpPr>
          <p:nvPr>
            <p:ph type="ftr" sz="quarter" idx="11"/>
          </p:nvPr>
        </p:nvSpPr>
        <p:spPr/>
        <p:txBody>
          <a:bodyPr/>
          <a:lstStyle/>
          <a:p>
            <a:r>
              <a:rPr lang="en-US" smtClean="0"/>
              <a:t>3.5.4 Greenhouse Gases - Mahesh Kumar Sha</a:t>
            </a:r>
            <a:endParaRPr lang="en-GB" dirty="0"/>
          </a:p>
        </p:txBody>
      </p:sp>
      <p:sp>
        <p:nvSpPr>
          <p:cNvPr id="5" name="NDACC IRWG"/>
          <p:cNvSpPr txBox="1"/>
          <p:nvPr/>
        </p:nvSpPr>
        <p:spPr>
          <a:xfrm>
            <a:off x="93853" y="163524"/>
            <a:ext cx="488569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rPr lang="en-US" dirty="0" smtClean="0"/>
              <a:t>Vertex70 spectrometer – HCHO in MIR</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67801"/>
          <a:stretch/>
        </p:blipFill>
        <p:spPr>
          <a:xfrm>
            <a:off x="0" y="1465735"/>
            <a:ext cx="8804566" cy="154676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6764" y="199175"/>
            <a:ext cx="579423" cy="5794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100" y="3503690"/>
            <a:ext cx="3372687" cy="252951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7831" y="925088"/>
            <a:ext cx="3372687" cy="2529515"/>
          </a:xfrm>
          <a:prstGeom prst="rect">
            <a:avLst/>
          </a:prstGeom>
        </p:spPr>
      </p:pic>
      <p:sp>
        <p:nvSpPr>
          <p:cNvPr id="10" name="Rectangle 9"/>
          <p:cNvSpPr/>
          <p:nvPr/>
        </p:nvSpPr>
        <p:spPr>
          <a:xfrm>
            <a:off x="8046554" y="3226846"/>
            <a:ext cx="1215142" cy="646331"/>
          </a:xfrm>
          <a:prstGeom prst="rect">
            <a:avLst/>
          </a:prstGeom>
        </p:spPr>
        <p:txBody>
          <a:bodyPr wrap="square">
            <a:spAutoFit/>
          </a:bodyPr>
          <a:lstStyle/>
          <a:p>
            <a:r>
              <a:rPr lang="en-US" b="1" dirty="0" smtClean="0">
                <a:solidFill>
                  <a:srgbClr val="FF0000"/>
                </a:solidFill>
                <a:latin typeface="Gill Sans MT" panose="020B0502020104020203" pitchFamily="34" charset="0"/>
              </a:rPr>
              <a:t>Vertex70</a:t>
            </a:r>
            <a:endParaRPr lang="en-US" b="1" dirty="0" smtClean="0">
              <a:solidFill>
                <a:srgbClr val="002060"/>
              </a:solidFill>
              <a:latin typeface="Gill Sans MT" panose="020B0502020104020203" pitchFamily="34" charset="0"/>
            </a:endParaRPr>
          </a:p>
          <a:p>
            <a:r>
              <a:rPr lang="en-US" b="1" dirty="0" smtClean="0">
                <a:solidFill>
                  <a:srgbClr val="002060"/>
                </a:solidFill>
                <a:latin typeface="Gill Sans MT" panose="020B0502020104020203" pitchFamily="34" charset="0"/>
              </a:rPr>
              <a:t>HR125</a:t>
            </a:r>
            <a:endParaRPr lang="en-US" b="1" dirty="0">
              <a:solidFill>
                <a:srgbClr val="002060"/>
              </a:solidFill>
              <a:latin typeface="Gill Sans MT" panose="020B0502020104020203" pitchFamily="34" charset="0"/>
            </a:endParaRPr>
          </a:p>
        </p:txBody>
      </p:sp>
      <p:sp>
        <p:nvSpPr>
          <p:cNvPr id="11" name="TextBox 10"/>
          <p:cNvSpPr txBox="1"/>
          <p:nvPr/>
        </p:nvSpPr>
        <p:spPr>
          <a:xfrm>
            <a:off x="0" y="3268125"/>
            <a:ext cx="7297093" cy="2677656"/>
          </a:xfrm>
          <a:prstGeom prst="rect">
            <a:avLst/>
          </a:prstGeom>
          <a:noFill/>
        </p:spPr>
        <p:txBody>
          <a:bodyPr wrap="square" rtlCol="0">
            <a:spAutoFit/>
          </a:bodyPr>
          <a:lstStyle/>
          <a:p>
            <a:r>
              <a:rPr lang="en-US" sz="1400" b="1" dirty="0" smtClean="0"/>
              <a:t>High resolution with Bruker IFS 125HR (HR125) </a:t>
            </a:r>
            <a:r>
              <a:rPr lang="en-US" sz="1400" dirty="0" smtClean="0"/>
              <a:t>– 0.005 cm</a:t>
            </a:r>
            <a:r>
              <a:rPr lang="en-US" sz="1400" baseline="30000" dirty="0" smtClean="0"/>
              <a:t>-1</a:t>
            </a:r>
          </a:p>
          <a:p>
            <a:r>
              <a:rPr lang="en-US" sz="1400" b="1" dirty="0" smtClean="0"/>
              <a:t>Low </a:t>
            </a:r>
            <a:r>
              <a:rPr lang="en-US" sz="1400" b="1" dirty="0"/>
              <a:t>resolution with Bruker </a:t>
            </a:r>
            <a:r>
              <a:rPr lang="en-US" sz="1400" b="1" dirty="0" smtClean="0"/>
              <a:t>Vertex70 (Vertex70) </a:t>
            </a:r>
            <a:r>
              <a:rPr lang="en-US" sz="1400" dirty="0"/>
              <a:t>– </a:t>
            </a:r>
            <a:r>
              <a:rPr lang="en-US" sz="1400" dirty="0" smtClean="0"/>
              <a:t>0.2 cm</a:t>
            </a:r>
            <a:r>
              <a:rPr lang="en-US" sz="1400" baseline="30000" dirty="0" smtClean="0"/>
              <a:t>-1</a:t>
            </a:r>
          </a:p>
          <a:p>
            <a:endParaRPr lang="en-US" sz="1400" dirty="0"/>
          </a:p>
          <a:p>
            <a:r>
              <a:rPr lang="en-US" sz="1400" b="1" dirty="0" smtClean="0"/>
              <a:t>Detector and </a:t>
            </a:r>
            <a:r>
              <a:rPr lang="en-US" sz="1400" b="1" dirty="0" err="1" smtClean="0"/>
              <a:t>fliter</a:t>
            </a:r>
            <a:r>
              <a:rPr lang="en-US" sz="1400" dirty="0" smtClean="0"/>
              <a:t> – CaF2 or </a:t>
            </a:r>
            <a:r>
              <a:rPr lang="en-US" sz="1400" dirty="0" err="1" smtClean="0"/>
              <a:t>KBr</a:t>
            </a:r>
            <a:r>
              <a:rPr lang="en-US" sz="1400" dirty="0" smtClean="0"/>
              <a:t> beamsplitter and LN2 cooled InSb detector covering 2400 – 3310 cm</a:t>
            </a:r>
            <a:r>
              <a:rPr lang="en-US" sz="1400" baseline="30000" dirty="0" smtClean="0"/>
              <a:t>-1</a:t>
            </a:r>
            <a:r>
              <a:rPr lang="en-US" sz="1400" dirty="0" smtClean="0"/>
              <a:t> region (NDSC-3 filter). </a:t>
            </a:r>
          </a:p>
          <a:p>
            <a:endParaRPr lang="en-US" sz="1400" dirty="0"/>
          </a:p>
          <a:p>
            <a:r>
              <a:rPr lang="en-US" sz="1400" b="1" dirty="0" smtClean="0"/>
              <a:t>Micro-windows</a:t>
            </a:r>
            <a:r>
              <a:rPr lang="en-US" sz="1400" dirty="0" smtClean="0"/>
              <a:t> </a:t>
            </a:r>
            <a:r>
              <a:rPr lang="en-US" sz="1400" dirty="0"/>
              <a:t>– </a:t>
            </a:r>
            <a:r>
              <a:rPr lang="en-US" sz="1400" dirty="0" smtClean="0"/>
              <a:t>MW1: 2763.42 – 2764.17 cm</a:t>
            </a:r>
            <a:r>
              <a:rPr lang="en-US" sz="1400" baseline="30000" dirty="0" smtClean="0"/>
              <a:t>-1</a:t>
            </a:r>
            <a:r>
              <a:rPr lang="en-US" sz="1400" dirty="0" smtClean="0"/>
              <a:t>;       MW2: 2765.65 – 2766.01 cm</a:t>
            </a:r>
            <a:r>
              <a:rPr lang="en-US" sz="1400" baseline="30000" dirty="0" smtClean="0"/>
              <a:t>-1</a:t>
            </a:r>
            <a:r>
              <a:rPr lang="en-US" sz="1400" dirty="0" smtClean="0"/>
              <a:t>; </a:t>
            </a:r>
          </a:p>
          <a:p>
            <a:r>
              <a:rPr lang="en-US" sz="1400" dirty="0" smtClean="0"/>
              <a:t>	           </a:t>
            </a:r>
            <a:r>
              <a:rPr lang="en-US" sz="1400" b="1" dirty="0" smtClean="0"/>
              <a:t>MW3: 2778.15 – 2779.10 cm</a:t>
            </a:r>
            <a:r>
              <a:rPr lang="en-US" sz="1400" b="1" baseline="30000" dirty="0" smtClean="0"/>
              <a:t>-1</a:t>
            </a:r>
            <a:r>
              <a:rPr lang="en-US" sz="1400" b="1" dirty="0" smtClean="0"/>
              <a:t>;       MW4: 2780.65 – 2782.00 cm</a:t>
            </a:r>
            <a:r>
              <a:rPr lang="en-US" sz="1400" b="1" baseline="30000" dirty="0" smtClean="0"/>
              <a:t>-1</a:t>
            </a:r>
            <a:r>
              <a:rPr lang="en-US" sz="1400" b="1" dirty="0" smtClean="0"/>
              <a:t>;</a:t>
            </a:r>
          </a:p>
          <a:p>
            <a:endParaRPr lang="en-US" sz="1400" dirty="0" smtClean="0"/>
          </a:p>
          <a:p>
            <a:r>
              <a:rPr lang="en-US" sz="1400" dirty="0" smtClean="0"/>
              <a:t>Other details similar to Vigouroux et al. 2018; </a:t>
            </a:r>
            <a:r>
              <a:rPr lang="nl-BE" sz="1400" dirty="0">
                <a:hlinkClick r:id="rId6"/>
              </a:rPr>
              <a:t>https://</a:t>
            </a:r>
            <a:r>
              <a:rPr lang="nl-BE" sz="1400" dirty="0" smtClean="0">
                <a:hlinkClick r:id="rId6"/>
              </a:rPr>
              <a:t>doi.org/10.5194/amt-11-5049-2018</a:t>
            </a:r>
            <a:endParaRPr lang="nl-BE" sz="1400" dirty="0" smtClean="0"/>
          </a:p>
          <a:p>
            <a:endParaRPr lang="nl-BE" sz="1400" dirty="0"/>
          </a:p>
          <a:p>
            <a:r>
              <a:rPr lang="nl-BE" sz="1400" dirty="0" smtClean="0"/>
              <a:t>Optimisation of retrieval strategy will be done as part of FRM4GHG2.0 project</a:t>
            </a:r>
            <a:endParaRPr lang="en-US" sz="1400" dirty="0" smtClean="0"/>
          </a:p>
        </p:txBody>
      </p:sp>
      <p:sp>
        <p:nvSpPr>
          <p:cNvPr id="12" name="TextBox 11"/>
          <p:cNvSpPr txBox="1"/>
          <p:nvPr/>
        </p:nvSpPr>
        <p:spPr>
          <a:xfrm>
            <a:off x="206844" y="752145"/>
            <a:ext cx="8601253" cy="523220"/>
          </a:xfrm>
          <a:prstGeom prst="rect">
            <a:avLst/>
          </a:prstGeom>
          <a:noFill/>
        </p:spPr>
        <p:txBody>
          <a:bodyPr wrap="square" rtlCol="0">
            <a:spAutoFit/>
          </a:bodyPr>
          <a:lstStyle/>
          <a:p>
            <a:r>
              <a:rPr lang="en-US" sz="1400" dirty="0">
                <a:latin typeface="Garamond" panose="02020404030301010803" pitchFamily="18" charset="0"/>
              </a:rPr>
              <a:t>Compact spectrometer using </a:t>
            </a:r>
            <a:r>
              <a:rPr lang="en-US" sz="1400" dirty="0" err="1">
                <a:latin typeface="Garamond" panose="02020404030301010803" pitchFamily="18" charset="0"/>
              </a:rPr>
              <a:t>InGaAs</a:t>
            </a:r>
            <a:r>
              <a:rPr lang="en-US" sz="1400" dirty="0">
                <a:latin typeface="Garamond" panose="02020404030301010803" pitchFamily="18" charset="0"/>
              </a:rPr>
              <a:t> </a:t>
            </a:r>
            <a:r>
              <a:rPr lang="en-US" sz="1400" dirty="0" smtClean="0">
                <a:latin typeface="Garamond" panose="02020404030301010803" pitchFamily="18" charset="0"/>
              </a:rPr>
              <a:t>detector for measurements of CO2, CH4, CO , H2O in the NIR.</a:t>
            </a:r>
          </a:p>
          <a:p>
            <a:r>
              <a:rPr lang="en-US" sz="1400" dirty="0" smtClean="0">
                <a:latin typeface="Garamond" panose="02020404030301010803" pitchFamily="18" charset="0"/>
              </a:rPr>
              <a:t>Performance comparable to the reference TCCON data at Sodankylä and EM27/SUN-COCCON.</a:t>
            </a:r>
            <a:endParaRPr lang="en-US" sz="1400" dirty="0">
              <a:latin typeface="Garamond" panose="02020404030301010803" pitchFamily="18" charset="0"/>
            </a:endParaRPr>
          </a:p>
        </p:txBody>
      </p:sp>
      <p:sp>
        <p:nvSpPr>
          <p:cNvPr id="13" name="TextBox 12"/>
          <p:cNvSpPr txBox="1"/>
          <p:nvPr/>
        </p:nvSpPr>
        <p:spPr>
          <a:xfrm>
            <a:off x="10209401" y="3296873"/>
            <a:ext cx="588623" cy="246221"/>
          </a:xfrm>
          <a:prstGeom prst="rect">
            <a:avLst/>
          </a:prstGeom>
          <a:noFill/>
        </p:spPr>
        <p:txBody>
          <a:bodyPr wrap="none" rtlCol="0">
            <a:spAutoFit/>
          </a:bodyPr>
          <a:lstStyle/>
          <a:p>
            <a:r>
              <a:rPr lang="en-US" sz="1000" dirty="0" smtClean="0"/>
              <a:t>Months</a:t>
            </a:r>
            <a:endParaRPr lang="en-US" sz="1000" dirty="0"/>
          </a:p>
        </p:txBody>
      </p:sp>
    </p:spTree>
    <p:extLst>
      <p:ext uri="{BB962C8B-B14F-4D97-AF65-F5344CB8AC3E}">
        <p14:creationId xmlns:p14="http://schemas.microsoft.com/office/powerpoint/2010/main" val="1272906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1966</Words>
  <Application>Microsoft Office PowerPoint</Application>
  <PresentationFormat>Widescreen</PresentationFormat>
  <Paragraphs>245</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MS PGothic</vt:lpstr>
      <vt:lpstr>Arial</vt:lpstr>
      <vt:lpstr>Calibri</vt:lpstr>
      <vt:lpstr>Calibri Light</vt:lpstr>
      <vt:lpstr>Garamond</vt:lpstr>
      <vt:lpstr>Gill Sans MT</vt:lpstr>
      <vt:lpstr>Helvetica</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Mahesh Kumar Sha</dc:creator>
  <cp:lastModifiedBy>Mahesh Sha</cp:lastModifiedBy>
  <cp:revision>81</cp:revision>
  <cp:lastPrinted>2021-11-19T20:38:08Z</cp:lastPrinted>
  <dcterms:created xsi:type="dcterms:W3CDTF">2021-11-10T13:54:30Z</dcterms:created>
  <dcterms:modified xsi:type="dcterms:W3CDTF">2021-11-24T16:25:28Z</dcterms:modified>
</cp:coreProperties>
</file>